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709" r:id="rId1"/>
  </p:sldMasterIdLst>
  <p:notesMasterIdLst>
    <p:notesMasterId r:id="rId40"/>
  </p:notesMasterIdLst>
  <p:handoutMasterIdLst>
    <p:handoutMasterId r:id="rId41"/>
  </p:handoutMasterIdLst>
  <p:sldIdLst>
    <p:sldId id="672" r:id="rId2"/>
    <p:sldId id="790" r:id="rId3"/>
    <p:sldId id="673" r:id="rId4"/>
    <p:sldId id="771" r:id="rId5"/>
    <p:sldId id="780" r:id="rId6"/>
    <p:sldId id="782" r:id="rId7"/>
    <p:sldId id="773" r:id="rId8"/>
    <p:sldId id="776" r:id="rId9"/>
    <p:sldId id="783" r:id="rId10"/>
    <p:sldId id="789" r:id="rId11"/>
    <p:sldId id="807" r:id="rId12"/>
    <p:sldId id="786" r:id="rId13"/>
    <p:sldId id="772" r:id="rId14"/>
    <p:sldId id="805" r:id="rId15"/>
    <p:sldId id="791" r:id="rId16"/>
    <p:sldId id="788" r:id="rId17"/>
    <p:sldId id="774" r:id="rId18"/>
    <p:sldId id="777" r:id="rId19"/>
    <p:sldId id="781" r:id="rId20"/>
    <p:sldId id="803" r:id="rId21"/>
    <p:sldId id="813" r:id="rId22"/>
    <p:sldId id="793" r:id="rId23"/>
    <p:sldId id="795" r:id="rId24"/>
    <p:sldId id="800" r:id="rId25"/>
    <p:sldId id="801" r:id="rId26"/>
    <p:sldId id="802" r:id="rId27"/>
    <p:sldId id="798" r:id="rId28"/>
    <p:sldId id="799" r:id="rId29"/>
    <p:sldId id="804" r:id="rId30"/>
    <p:sldId id="797" r:id="rId31"/>
    <p:sldId id="779" r:id="rId32"/>
    <p:sldId id="810" r:id="rId33"/>
    <p:sldId id="811" r:id="rId34"/>
    <p:sldId id="812" r:id="rId35"/>
    <p:sldId id="808" r:id="rId36"/>
    <p:sldId id="809" r:id="rId37"/>
    <p:sldId id="806" r:id="rId38"/>
    <p:sldId id="737" r:id="rId39"/>
  </p:sldIdLst>
  <p:sldSz cx="9144000" cy="6858000" type="screen4x3"/>
  <p:notesSz cx="9144000" cy="6858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1807"/>
    <a:srgbClr val="8A3310"/>
    <a:srgbClr val="6C4040"/>
    <a:srgbClr val="6699FF"/>
    <a:srgbClr val="FFFFFF"/>
    <a:srgbClr val="336600"/>
    <a:srgbClr val="9BFFFF"/>
    <a:srgbClr val="333399"/>
    <a:srgbClr val="97A22E"/>
    <a:srgbClr val="735D7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20948" autoAdjust="0"/>
    <p:restoredTop sz="99383" autoAdjust="0"/>
  </p:normalViewPr>
  <p:slideViewPr>
    <p:cSldViewPr>
      <p:cViewPr varScale="1">
        <p:scale>
          <a:sx n="108" d="100"/>
          <a:sy n="108" d="100"/>
        </p:scale>
        <p:origin x="-8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2"/>
    </p:cViewPr>
  </p:sorterViewPr>
  <p:notesViewPr>
    <p:cSldViewPr>
      <p:cViewPr varScale="1">
        <p:scale>
          <a:sx n="100" d="100"/>
          <a:sy n="100" d="100"/>
        </p:scale>
        <p:origin x="-108" y="-360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7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7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13FA3245-C637-486E-A3B2-B56F81823D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0229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0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00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0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22FAFAB7-FB89-4EDB-B02D-23DE86DC2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32724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6090D-1CA8-49CF-8D2A-4B17F4F32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6239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34D89-21E7-483A-91FA-3D84584D2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2377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02BCA-E88B-45E3-8115-C5F9A92FB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4023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52AB8-22FC-4B66-BFF8-93721468B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6021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A62EC-D1CE-4263-86B5-FB93E61ECF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6431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4D138-7E4D-4ADF-A841-139E01458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2682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32B8-F071-4DBA-876A-281586A20C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804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0864F-37D0-47C3-8D9B-167B639659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8639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04904-B905-4D69-BFDA-CE7027352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494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D4E9A-D0E7-477C-9D33-221B0F0C9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3744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4336E-5E41-4331-A456-92C234E2C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8683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1079E-5DD7-4507-AC86-126E6E372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3142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53B2F-ED1A-4439-9B56-8F1D4A2C4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39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BE137-B1E2-4B11-B043-A7A6FDA22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453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317D5-9DC5-4178-81BD-5C01AC063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3127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2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fld id="{BB510982-4B03-4856-A18F-B88265DBC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c.org/" TargetMode="External"/><Relationship Id="rId7" Type="http://schemas.openxmlformats.org/officeDocument/2006/relationships/hyperlink" Target="http://www.telegeography.com/research-services/global-bandwidth-research-service/index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telegeography.com/" TargetMode="External"/><Relationship Id="rId5" Type="http://schemas.openxmlformats.org/officeDocument/2006/relationships/hyperlink" Target="http://www.maxmind.com/en/geolocation_landing" TargetMode="External"/><Relationship Id="rId4" Type="http://schemas.openxmlformats.org/officeDocument/2006/relationships/hyperlink" Target="http://store.isc.org/ProductDetails.asp?ProductCode=dsqd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apps.db.ripe.net/search/query.html" TargetMode="External"/><Relationship Id="rId13" Type="http://schemas.openxmlformats.org/officeDocument/2006/relationships/hyperlink" Target="http://www.cidr-report.org/" TargetMode="External"/><Relationship Id="rId3" Type="http://schemas.openxmlformats.org/officeDocument/2006/relationships/hyperlink" Target="http://www.nro.net/" TargetMode="External"/><Relationship Id="rId7" Type="http://schemas.openxmlformats.org/officeDocument/2006/relationships/hyperlink" Target="ftp://ftp.ripe.net/ripe/dbase/" TargetMode="External"/><Relationship Id="rId12" Type="http://schemas.openxmlformats.org/officeDocument/2006/relationships/hyperlink" Target="http://archive.routeviews.or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ipe.net/data-tools/stats/ris/ris-raw-data" TargetMode="External"/><Relationship Id="rId11" Type="http://schemas.openxmlformats.org/officeDocument/2006/relationships/hyperlink" Target="http://www.routeviews.org/" TargetMode="External"/><Relationship Id="rId5" Type="http://schemas.openxmlformats.org/officeDocument/2006/relationships/hyperlink" Target="http://www.ripe.net/" TargetMode="External"/><Relationship Id="rId15" Type="http://schemas.openxmlformats.org/officeDocument/2006/relationships/hyperlink" Target="http://www.cidr-report.org/cgi-bin/as-report?as=AS54020" TargetMode="External"/><Relationship Id="rId10" Type="http://schemas.openxmlformats.org/officeDocument/2006/relationships/hyperlink" Target="ftp://ftp.radb.net/radb/dbase/" TargetMode="External"/><Relationship Id="rId4" Type="http://schemas.openxmlformats.org/officeDocument/2006/relationships/hyperlink" Target="http://www.nro.net/statistics" TargetMode="External"/><Relationship Id="rId9" Type="http://schemas.openxmlformats.org/officeDocument/2006/relationships/hyperlink" Target="http://www.merit.edu/" TargetMode="External"/><Relationship Id="rId14" Type="http://schemas.openxmlformats.org/officeDocument/2006/relationships/hyperlink" Target="http://www.cidr-report.org/as2.0/autnum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42844" y="3571876"/>
            <a:ext cx="8822182" cy="2877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just">
              <a:defRPr/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I этап: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проведение исследований по п.п. 3.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1.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1-3.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1.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6 ТТЗ, разработка фрагмента макета  программно-аппаратного комплекса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</a:p>
          <a:p>
            <a:pPr algn="just"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(ПАК «Надежда»), разработка промежуточного научно-технического отчета</a:t>
            </a:r>
          </a:p>
          <a:p>
            <a:pPr algn="just">
              <a:defRPr/>
            </a:pPr>
            <a:r>
              <a:rPr lang="en-US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I</a:t>
            </a: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I этап: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проведение работ по п.п. 3.1.7-3.1.11 ТТЗ, разработка макета  ПАК «Надежда», его испытания, обучение пользователей, обобщение результатов НИР, разработка заключительного научно-технического отчета и ТД</a:t>
            </a:r>
          </a:p>
          <a:p>
            <a:pPr algn="l">
              <a:defRPr/>
            </a:pPr>
            <a:endParaRPr lang="ru-RU" sz="2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just">
              <a:defRPr/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Срок проведения НИР: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1 апреля 2013 г. – 31 октября 2014 г.</a:t>
            </a: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just"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42852"/>
            <a:ext cx="914400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Научно-исследовательская работа</a:t>
            </a:r>
          </a:p>
          <a:p>
            <a:pPr algn="ctr">
              <a:defRPr/>
            </a:pPr>
            <a:endParaRPr lang="ru-RU" sz="1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«</a:t>
            </a:r>
            <a:r>
              <a:rPr lang="ru-RU" sz="2400" b="1" dirty="0" smtClean="0"/>
              <a:t>Исследование возможности разработки СПС, обеспечивающих накопление, обработку и визуализацию технической информации </a:t>
            </a:r>
          </a:p>
          <a:p>
            <a:pPr algn="ctr"/>
            <a:r>
              <a:rPr lang="ru-RU" sz="2400" b="1" dirty="0" smtClean="0"/>
              <a:t>о трансграничных маршрутах передачи трафика в сети Интернет</a:t>
            </a: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»</a:t>
            </a:r>
          </a:p>
          <a:p>
            <a:pPr algn="ctr">
              <a:defRPr/>
            </a:pPr>
            <a:endParaRPr lang="ru-RU" sz="1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Шифр «Надежда»</a:t>
            </a:r>
          </a:p>
          <a:p>
            <a:pPr algn="ctr"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428604"/>
            <a:ext cx="8894948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Детализация </a:t>
            </a:r>
            <a:r>
              <a:rPr lang="ru-RU" sz="2800" b="1" dirty="0" smtClean="0">
                <a:solidFill>
                  <a:srgbClr val="8A3310"/>
                </a:solidFill>
              </a:rPr>
              <a:t>технической информации из платных подписок</a:t>
            </a:r>
          </a:p>
          <a:p>
            <a:pPr lvl="0" algn="ctr"/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10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428564" y="571480"/>
            <a:ext cx="8715436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spcAft>
                <a:spcPts val="600"/>
              </a:spcAft>
              <a:buAutoNum type="arabicPeriod"/>
            </a:pPr>
            <a:endParaRPr lang="ru-RU" sz="2000" b="1" dirty="0" smtClean="0"/>
          </a:p>
          <a:p>
            <a:pPr marL="457200" lvl="0" indent="-457200" algn="just"/>
            <a:endParaRPr lang="ru-RU" sz="1800" b="1" dirty="0" smtClean="0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Исследование платных подписок</a:t>
            </a: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85720" y="1000108"/>
          <a:ext cx="8429684" cy="550075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484565"/>
                <a:gridCol w="4945119"/>
              </a:tblGrid>
              <a:tr h="3039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Название источника</a:t>
                      </a:r>
                      <a:endParaRPr lang="ru-RU" sz="17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Характер информации</a:t>
                      </a:r>
                      <a:endParaRPr lang="ru-RU" sz="17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505393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Internet</a:t>
                      </a:r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7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System</a:t>
                      </a: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7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Consor</a:t>
                      </a: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ru-RU" sz="17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ium</a:t>
                      </a:r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ISC) </a:t>
                      </a:r>
                      <a:endParaRPr lang="ru-RU" sz="17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http://www.isc.org/</a:t>
                      </a:r>
                      <a:endParaRPr lang="ru-RU" sz="17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dirty="0" smtClean="0">
                          <a:hlinkClick r:id="rId4" action="ppaction://hlinkfile" tooltip="Domain Survey Quarterly Dataset, dsqd"/>
                        </a:rPr>
                        <a:t>Domain Survey Quarterly Dataset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Набор данных      содержит порядка 1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млрд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записей об IP адресах и доменных именах активных доменов верхнего уровня сети Интернет. </a:t>
                      </a:r>
                      <a:endParaRPr lang="ru-RU" sz="1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7580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MaxMind</a:t>
                      </a:r>
                      <a:endParaRPr lang="ru-RU" sz="17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5"/>
                        </a:rPr>
                        <a:t>http://www.maxmind.com/en/geolocation_landing</a:t>
                      </a:r>
                      <a:endParaRPr lang="ru-RU" sz="17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GeoIP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City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База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GeoIP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данных городов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GeoIP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Organization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База данных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адресов организаций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GeoIP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ISP Database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База данных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адресов Интернет  провайдеров</a:t>
                      </a:r>
                      <a:endParaRPr lang="ru-RU" sz="1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010786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TeleGeography</a:t>
                      </a:r>
                      <a:endParaRPr lang="ru-RU" sz="17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http://www.telegeography.com/</a:t>
                      </a:r>
                      <a:endParaRPr lang="ru-RU" sz="17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7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7"/>
                        </a:rPr>
                        <a:t>Global</a:t>
                      </a:r>
                      <a:r>
                        <a:rPr lang="ru-RU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7"/>
                        </a:rPr>
                        <a:t> </a:t>
                      </a:r>
                      <a:r>
                        <a:rPr lang="ru-RU" sz="180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7"/>
                        </a:rPr>
                        <a:t>Bandwidth</a:t>
                      </a:r>
                      <a:r>
                        <a:rPr lang="ru-RU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7"/>
                        </a:rPr>
                        <a:t> </a:t>
                      </a:r>
                      <a:r>
                        <a:rPr lang="ru-RU" sz="180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7"/>
                        </a:rPr>
                        <a:t>Research</a:t>
                      </a:r>
                      <a:r>
                        <a:rPr lang="ru-RU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7"/>
                        </a:rPr>
                        <a:t> </a:t>
                      </a:r>
                      <a:r>
                        <a:rPr lang="ru-RU" sz="1800" u="none" strike="noStrik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7"/>
                        </a:rPr>
                        <a:t>Service</a:t>
                      </a:r>
                      <a:r>
                        <a:rPr lang="ru-RU" sz="180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анализ сетевых операторов;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330 профилей сетей глобальных провайдеров;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266 профилей подводных кабельных систем;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база данных сетей поставщика услуг и подводных кабелей.</a:t>
                      </a:r>
                    </a:p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428604"/>
            <a:ext cx="8894948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Детализация </a:t>
            </a:r>
            <a:r>
              <a:rPr lang="ru-RU" sz="2800" b="1" dirty="0" smtClean="0">
                <a:solidFill>
                  <a:srgbClr val="8A3310"/>
                </a:solidFill>
              </a:rPr>
              <a:t>технической информации из платных подписок</a:t>
            </a:r>
          </a:p>
          <a:p>
            <a:pPr lvl="0" algn="ctr"/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11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428564" y="571480"/>
            <a:ext cx="8715436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spcAft>
                <a:spcPts val="600"/>
              </a:spcAft>
              <a:buAutoNum type="arabicPeriod"/>
            </a:pPr>
            <a:endParaRPr lang="ru-RU" sz="2000" b="1" dirty="0" smtClean="0"/>
          </a:p>
          <a:p>
            <a:pPr marL="457200" lvl="0" indent="-457200" algn="just"/>
            <a:endParaRPr lang="ru-RU" sz="1800" b="1" dirty="0" smtClean="0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Исследование платных подписок</a:t>
            </a:r>
          </a:p>
        </p:txBody>
      </p:sp>
      <p:pic>
        <p:nvPicPr>
          <p:cNvPr id="14643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928670"/>
            <a:ext cx="8715436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14290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Основные результаты НИР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12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214282" y="500042"/>
            <a:ext cx="8753804" cy="607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spcAft>
                <a:spcPts val="600"/>
              </a:spcAft>
              <a:buAutoNum type="arabicPeriod"/>
            </a:pPr>
            <a:endParaRPr lang="ru-RU" sz="2000" b="1" dirty="0" smtClean="0"/>
          </a:p>
          <a:p>
            <a:pPr algn="just" hangingPunct="0"/>
            <a:r>
              <a:rPr lang="ru-RU" sz="1800" dirty="0" smtClean="0"/>
              <a:t>3. Выполнено исследование возможности отбора управляющей технической информации о маршрутизации трафика между доменами маршрутизации из магистральных каналов, включая определение признаков отбора такой информации.</a:t>
            </a:r>
          </a:p>
          <a:p>
            <a:pPr algn="just"/>
            <a:endParaRPr lang="ru-RU" sz="1800" b="1" dirty="0" smtClean="0"/>
          </a:p>
          <a:p>
            <a:pPr algn="just"/>
            <a:r>
              <a:rPr lang="ru-RU" sz="1800" b="1" dirty="0" smtClean="0"/>
              <a:t>Результат: </a:t>
            </a:r>
          </a:p>
          <a:p>
            <a:pPr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800" dirty="0" smtClean="0"/>
              <a:t> разработаны</a:t>
            </a:r>
            <a:r>
              <a:rPr lang="x-none" sz="1800" smtClean="0"/>
              <a:t> признак</a:t>
            </a:r>
            <a:r>
              <a:rPr lang="ru-RU" sz="1800" dirty="0" smtClean="0"/>
              <a:t>и</a:t>
            </a:r>
            <a:r>
              <a:rPr lang="x-none" sz="1800" smtClean="0"/>
              <a:t> и формат признаков отбора управляющей технической информации о маршрутизации;</a:t>
            </a:r>
            <a:endParaRPr lang="ru-RU" sz="1800" dirty="0" smtClean="0"/>
          </a:p>
          <a:p>
            <a:pPr lvl="0"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800" dirty="0" smtClean="0"/>
              <a:t> </a:t>
            </a:r>
            <a:r>
              <a:rPr lang="ru-RU" sz="1800" dirty="0" err="1" smtClean="0"/>
              <a:t>разработ</a:t>
            </a:r>
            <a:r>
              <a:rPr lang="x-none" sz="1800" smtClean="0"/>
              <a:t>ан</a:t>
            </a:r>
            <a:r>
              <a:rPr lang="ru-RU" sz="1800" dirty="0" err="1" smtClean="0"/>
              <a:t>ы</a:t>
            </a:r>
            <a:r>
              <a:rPr lang="x-none" sz="1800" smtClean="0"/>
              <a:t> критери</a:t>
            </a:r>
            <a:r>
              <a:rPr lang="ru-RU" sz="1800" dirty="0" smtClean="0"/>
              <a:t>и</a:t>
            </a:r>
            <a:r>
              <a:rPr lang="x-none" sz="1800" smtClean="0"/>
              <a:t> и метод</a:t>
            </a:r>
            <a:r>
              <a:rPr lang="ru-RU" sz="1800" dirty="0" err="1" smtClean="0"/>
              <a:t>ы</a:t>
            </a:r>
            <a:r>
              <a:rPr lang="x-none" sz="1800" smtClean="0"/>
              <a:t> выявления сессий BGP4 в перехваченном трафике в режиме реального времени;</a:t>
            </a:r>
            <a:endParaRPr lang="ru-RU" sz="1800" dirty="0" smtClean="0"/>
          </a:p>
          <a:p>
            <a:pPr lvl="0"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800" dirty="0" smtClean="0"/>
              <a:t> </a:t>
            </a:r>
            <a:r>
              <a:rPr lang="ru-RU" sz="1800" dirty="0" err="1" smtClean="0"/>
              <a:t>разработа</a:t>
            </a:r>
            <a:r>
              <a:rPr lang="x-none" sz="1800" smtClean="0"/>
              <a:t>н</a:t>
            </a:r>
            <a:r>
              <a:rPr lang="ru-RU" sz="1800" dirty="0" err="1" smtClean="0"/>
              <a:t>ы</a:t>
            </a:r>
            <a:r>
              <a:rPr lang="x-none" sz="1800" smtClean="0"/>
              <a:t> критери</a:t>
            </a:r>
            <a:r>
              <a:rPr lang="ru-RU" sz="1800" dirty="0" smtClean="0"/>
              <a:t>и</a:t>
            </a:r>
            <a:r>
              <a:rPr lang="x-none" sz="1800" smtClean="0"/>
              <a:t> и метод</a:t>
            </a:r>
            <a:r>
              <a:rPr lang="ru-RU" sz="1800" dirty="0" err="1" smtClean="0"/>
              <a:t>ы</a:t>
            </a:r>
            <a:r>
              <a:rPr lang="x-none" sz="1800" smtClean="0"/>
              <a:t>, позволяющи</a:t>
            </a:r>
            <a:r>
              <a:rPr lang="ru-RU" sz="1800" dirty="0" smtClean="0"/>
              <a:t>е</a:t>
            </a:r>
            <a:r>
              <a:rPr lang="x-none" sz="1800" smtClean="0"/>
              <a:t> получать информацию о маршрутах в сети Интернет путём анализа служебных сообщений протокола ICMP и служебных полей протокола IP;</a:t>
            </a:r>
            <a:endParaRPr lang="ru-RU" sz="1800" dirty="0" smtClean="0"/>
          </a:p>
          <a:p>
            <a:pPr lvl="0"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800" dirty="0" smtClean="0"/>
              <a:t> </a:t>
            </a:r>
            <a:r>
              <a:rPr lang="ru-RU" sz="1800" dirty="0" err="1" smtClean="0"/>
              <a:t>разработа</a:t>
            </a:r>
            <a:r>
              <a:rPr lang="x-none" sz="1800" smtClean="0"/>
              <a:t>н</a:t>
            </a:r>
            <a:r>
              <a:rPr lang="ru-RU" sz="1800" dirty="0" err="1" smtClean="0"/>
              <a:t>ы</a:t>
            </a:r>
            <a:r>
              <a:rPr lang="x-none" sz="1800" smtClean="0"/>
              <a:t> алгоритм</a:t>
            </a:r>
            <a:r>
              <a:rPr lang="ru-RU" sz="1800" dirty="0" err="1" smtClean="0"/>
              <a:t>ы</a:t>
            </a:r>
            <a:r>
              <a:rPr lang="x-none" sz="1800" smtClean="0"/>
              <a:t> и метод</a:t>
            </a:r>
            <a:r>
              <a:rPr lang="ru-RU" sz="1800" dirty="0" err="1" smtClean="0"/>
              <a:t>ы</a:t>
            </a:r>
            <a:r>
              <a:rPr lang="x-none" sz="1800" smtClean="0"/>
              <a:t> масштабируемой обработки BGP-сессий, позволяющи</a:t>
            </a:r>
            <a:r>
              <a:rPr lang="ru-RU" sz="1800" dirty="0" smtClean="0"/>
              <a:t>е</a:t>
            </a:r>
            <a:r>
              <a:rPr lang="x-none" sz="1800" smtClean="0"/>
              <a:t> хранить информацию о маршрутах, передаваемых с использованием BGP4</a:t>
            </a:r>
            <a:r>
              <a:rPr lang="ru-RU" sz="1800" dirty="0" smtClean="0"/>
              <a:t> (описание приведено в </a:t>
            </a:r>
            <a:r>
              <a:rPr lang="ru-RU" sz="1800" dirty="0" smtClean="0">
                <a:solidFill>
                  <a:srgbClr val="8A3310"/>
                </a:solidFill>
              </a:rPr>
              <a:t>главе 3</a:t>
            </a:r>
            <a:r>
              <a:rPr lang="ru-RU" sz="1800" dirty="0" smtClean="0"/>
              <a:t> второй части промежуточного отчета).</a:t>
            </a:r>
            <a:endParaRPr lang="ru-RU" sz="1800" b="1" dirty="0" smtClean="0"/>
          </a:p>
          <a:p>
            <a:pPr marL="457200" lvl="0" indent="-457200" algn="just">
              <a:spcAft>
                <a:spcPts val="600"/>
              </a:spcAft>
            </a:pPr>
            <a:r>
              <a:rPr lang="ru-RU" sz="1800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Методы отбора информации о глобальной маршрутизации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14290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Основные результаты НИР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13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142844" y="0"/>
            <a:ext cx="8753804" cy="8089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spcAft>
                <a:spcPts val="600"/>
              </a:spcAft>
              <a:buAutoNum type="arabicPeriod"/>
            </a:pPr>
            <a:endParaRPr lang="ru-RU" sz="2000" b="1" dirty="0" smtClean="0"/>
          </a:p>
          <a:p>
            <a:pPr algn="just" hangingPunct="0"/>
            <a:endParaRPr lang="ru-RU" sz="1800" dirty="0" smtClean="0"/>
          </a:p>
          <a:p>
            <a:pPr algn="just" hangingPunct="0">
              <a:spcAft>
                <a:spcPts val="600"/>
              </a:spcAft>
            </a:pPr>
            <a:r>
              <a:rPr lang="ru-RU" sz="1800" dirty="0" smtClean="0"/>
              <a:t>4. Разработаны методы выявления допустимых маршрутов передачи трафика между заданными узлами сети Интернет, математическая модель связности доменов, выбраны базовые алгоритмы обработки данных.</a:t>
            </a:r>
          </a:p>
          <a:p>
            <a:pPr algn="ctr"/>
            <a:r>
              <a:rPr lang="ru-RU" sz="1800" b="1" dirty="0" smtClean="0"/>
              <a:t>Свойства модели:</a:t>
            </a:r>
            <a:endParaRPr lang="en-US" sz="1800" b="1" dirty="0" smtClean="0"/>
          </a:p>
          <a:p>
            <a:pPr marL="457200" lvl="0" indent="-457200" algn="just">
              <a:spcAft>
                <a:spcPts val="400"/>
              </a:spcAft>
              <a:buFont typeface="Wingdings" pitchFamily="2" charset="2"/>
              <a:buChar char="Ø"/>
            </a:pPr>
            <a:r>
              <a:rPr lang="ru-RU" sz="1800" dirty="0" smtClean="0"/>
              <a:t>включает в себя информацию о связности автономных систем и их элементов как реальную, на базе маршрутной информации, так и потенциальную </a:t>
            </a:r>
            <a:r>
              <a:rPr lang="en-US" sz="1800" dirty="0" smtClean="0"/>
              <a:t>-</a:t>
            </a:r>
            <a:r>
              <a:rPr lang="ru-RU" sz="1800" dirty="0" smtClean="0"/>
              <a:t> на базе политик;</a:t>
            </a:r>
            <a:endParaRPr lang="en-US" sz="1800" dirty="0" smtClean="0"/>
          </a:p>
          <a:p>
            <a:pPr marL="457200" lvl="0" indent="-457200" algn="just">
              <a:spcAft>
                <a:spcPts val="400"/>
              </a:spcAft>
              <a:buFont typeface="Wingdings" pitchFamily="2" charset="2"/>
              <a:buChar char="Ø"/>
            </a:pPr>
            <a:r>
              <a:rPr lang="ru-RU" sz="1800" dirty="0" smtClean="0"/>
              <a:t>обеспечивает возможность получения и анализа изменений связности автономных систем во времени;</a:t>
            </a:r>
            <a:endParaRPr lang="en-US" sz="1800" dirty="0" smtClean="0"/>
          </a:p>
          <a:p>
            <a:pPr marL="457200" lvl="0" indent="-457200" algn="just">
              <a:spcAft>
                <a:spcPts val="400"/>
              </a:spcAft>
              <a:buFont typeface="Wingdings" pitchFamily="2" charset="2"/>
              <a:buChar char="Ø"/>
            </a:pPr>
            <a:r>
              <a:rPr lang="ru-RU" sz="1800" dirty="0" smtClean="0"/>
              <a:t>позволяет исследовать предполагаемые изменения прохождения трафика при заданных изменениях </a:t>
            </a:r>
            <a:r>
              <a:rPr lang="ru-RU" sz="1800" dirty="0" err="1" smtClean="0"/>
              <a:t>междоменных</a:t>
            </a:r>
            <a:r>
              <a:rPr lang="ru-RU" sz="1800" dirty="0" smtClean="0"/>
              <a:t> связей как для активных, так и для потенциальных маршрутов;</a:t>
            </a:r>
            <a:endParaRPr lang="en-US" sz="1800" dirty="0" smtClean="0"/>
          </a:p>
          <a:p>
            <a:pPr marL="457200" lvl="0" indent="-457200" algn="just">
              <a:spcAft>
                <a:spcPts val="400"/>
              </a:spcAft>
              <a:buFont typeface="Wingdings" pitchFamily="2" charset="2"/>
              <a:buChar char="Ø"/>
            </a:pPr>
            <a:r>
              <a:rPr lang="ru-RU" sz="1800" dirty="0" smtClean="0"/>
              <a:t>включает в себя необходимые данные для подсчета заданных критериев ранжирования;</a:t>
            </a:r>
            <a:endParaRPr lang="en-US" sz="1800" dirty="0" smtClean="0"/>
          </a:p>
          <a:p>
            <a:pPr marL="457200" lvl="0" indent="-457200" algn="just">
              <a:spcAft>
                <a:spcPts val="400"/>
              </a:spcAft>
              <a:buFont typeface="Wingdings" pitchFamily="2" charset="2"/>
              <a:buChar char="Ø"/>
            </a:pPr>
            <a:r>
              <a:rPr lang="ru-RU" sz="1800" dirty="0" smtClean="0"/>
              <a:t>дает возможность нахождения списков активных и потенциальных маршрутов, между заданными элементами связности;</a:t>
            </a:r>
            <a:endParaRPr lang="en-US" sz="1800" dirty="0" smtClean="0"/>
          </a:p>
          <a:p>
            <a:pPr marL="457200" lvl="0" indent="-457200" algn="just">
              <a:spcAft>
                <a:spcPts val="400"/>
              </a:spcAft>
              <a:buFont typeface="Wingdings" pitchFamily="2" charset="2"/>
              <a:buChar char="Ø"/>
            </a:pPr>
            <a:r>
              <a:rPr lang="ru-RU" sz="1800" dirty="0" smtClean="0"/>
              <a:t>позволяет получить характеристики найденных маршрутов, для их отбора и упорядочения;</a:t>
            </a:r>
            <a:endParaRPr lang="en-US" sz="1800" dirty="0" smtClean="0"/>
          </a:p>
          <a:p>
            <a:pPr marL="457200" indent="-457200" algn="just">
              <a:spcAft>
                <a:spcPts val="400"/>
              </a:spcAft>
              <a:buFont typeface="Wingdings" pitchFamily="2" charset="2"/>
              <a:buChar char="Ø"/>
            </a:pPr>
            <a:r>
              <a:rPr lang="ru-RU" sz="1800" dirty="0" smtClean="0"/>
              <a:t>обеспечивает привязку к элементам модели </a:t>
            </a:r>
            <a:r>
              <a:rPr lang="ru-RU" sz="1800" dirty="0" err="1" smtClean="0"/>
              <a:t>геолокационной</a:t>
            </a:r>
            <a:r>
              <a:rPr lang="ru-RU" sz="1800" dirty="0" smtClean="0"/>
              <a:t> </a:t>
            </a:r>
          </a:p>
          <a:p>
            <a:pPr marL="457200" indent="-457200" algn="just">
              <a:spcAft>
                <a:spcPts val="400"/>
              </a:spcAft>
              <a:buFont typeface="Wingdings" pitchFamily="2" charset="2"/>
              <a:buChar char="Ø"/>
            </a:pPr>
            <a:r>
              <a:rPr lang="ru-RU" sz="1800" dirty="0" smtClean="0"/>
              <a:t>и иной информации.</a:t>
            </a:r>
            <a:endParaRPr lang="en-US" sz="1800" dirty="0" smtClean="0"/>
          </a:p>
          <a:p>
            <a:pPr algn="l">
              <a:buFont typeface="Wingdings" pitchFamily="2" charset="2"/>
              <a:buChar char="Ø"/>
            </a:pPr>
            <a:endParaRPr lang="ru-RU" sz="1800" dirty="0" smtClean="0"/>
          </a:p>
          <a:p>
            <a:pPr lvl="0" algn="l">
              <a:buFont typeface="Wingdings" pitchFamily="2" charset="2"/>
              <a:buChar char="Ø"/>
            </a:pPr>
            <a:endParaRPr lang="ru-RU" sz="1800" dirty="0" smtClean="0"/>
          </a:p>
          <a:p>
            <a:pPr algn="l"/>
            <a:endParaRPr lang="ru-RU" sz="1800" b="1" dirty="0" smtClean="0"/>
          </a:p>
          <a:p>
            <a:pPr algn="just" hangingPunct="0"/>
            <a:endParaRPr lang="ru-RU" sz="1800" dirty="0" smtClean="0"/>
          </a:p>
          <a:p>
            <a:pPr algn="just" hangingPunct="0"/>
            <a:endParaRPr lang="ru-RU" sz="1800" b="1" dirty="0" smtClean="0"/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Математическая модель связности доменов сети Интернет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14290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Основные результаты НИР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14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1110326"/>
            <a:ext cx="8643998" cy="542928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7158" y="653804"/>
            <a:ext cx="85011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800" dirty="0" smtClean="0">
                <a:solidFill>
                  <a:srgbClr val="8A331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(Структура БД макета ПАК «Надежда»)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Математическая модель связности доменов сети Интернет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14290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Основные результаты НИР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15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142844" y="0"/>
            <a:ext cx="8753804" cy="678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spcAft>
                <a:spcPts val="600"/>
              </a:spcAft>
              <a:buAutoNum type="arabicPeriod"/>
            </a:pPr>
            <a:endParaRPr lang="ru-RU" sz="2000" b="1" dirty="0" smtClean="0"/>
          </a:p>
          <a:p>
            <a:pPr algn="just" hangingPunct="0"/>
            <a:endParaRPr lang="ru-RU" sz="1800" dirty="0" smtClean="0"/>
          </a:p>
          <a:p>
            <a:pPr algn="l">
              <a:buFont typeface="Arial" pitchFamily="34" charset="0"/>
              <a:buChar char="•"/>
            </a:pPr>
            <a:endParaRPr lang="ru-RU" sz="1800" b="1" dirty="0" smtClean="0"/>
          </a:p>
          <a:p>
            <a:pPr algn="just" hangingPunct="0"/>
            <a:r>
              <a:rPr lang="ru-RU" sz="1800" dirty="0" smtClean="0"/>
              <a:t>5. Разработаны методы ранжирования маршрутов передачи трафика в соответствии с выбранными условиями, включая определение шкал измерения для характеристик маршрутов и выбор базовых алгоритмов ранжирования.</a:t>
            </a:r>
          </a:p>
          <a:p>
            <a:pPr algn="just" hangingPunct="0"/>
            <a:endParaRPr lang="ru-RU" sz="1800" dirty="0" smtClean="0"/>
          </a:p>
          <a:p>
            <a:pPr algn="l"/>
            <a:r>
              <a:rPr lang="ru-RU" sz="1800" b="1" dirty="0" smtClean="0"/>
              <a:t>Результаты исследования включают:</a:t>
            </a:r>
          </a:p>
          <a:p>
            <a:pPr lvl="0"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800" dirty="0" smtClean="0"/>
              <a:t>состав условий для ранжирования маршрутов передачи трафика; </a:t>
            </a:r>
          </a:p>
          <a:p>
            <a:pPr lvl="0"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800" dirty="0" smtClean="0"/>
              <a:t>описание методов расчёта характеристик критериев ранжирования в рамках математической модели;</a:t>
            </a:r>
          </a:p>
          <a:p>
            <a:pPr lvl="0"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800" dirty="0" smtClean="0"/>
              <a:t>описание методов присвоения весов элементам математической модели и методика вычисления взвешенной интегральной характеристики для найденных маршрутов;</a:t>
            </a:r>
          </a:p>
          <a:p>
            <a:pPr lvl="0"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800" dirty="0" smtClean="0"/>
              <a:t>описание методов присвоения весов и ранжирования маршрутов в рамках реализации математической модели;</a:t>
            </a:r>
          </a:p>
          <a:p>
            <a:pPr lvl="0"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800" dirty="0" smtClean="0"/>
              <a:t>описание методов ранжирования элементов модели (дуг), отражающих вероятность расположения точки присутствия на базе наблюдаемого трафика.</a:t>
            </a:r>
          </a:p>
          <a:p>
            <a:pPr lvl="0" algn="just">
              <a:buFont typeface="Wingdings" pitchFamily="2" charset="2"/>
              <a:buChar char="Ø"/>
            </a:pPr>
            <a:endParaRPr lang="ru-RU" sz="1800" dirty="0" smtClean="0"/>
          </a:p>
          <a:p>
            <a:pPr algn="just" hangingPunct="0"/>
            <a:endParaRPr lang="ru-RU" sz="1800" dirty="0" smtClean="0"/>
          </a:p>
          <a:p>
            <a:pPr algn="just" hangingPunct="0"/>
            <a:endParaRPr lang="ru-RU" sz="1800" b="1" dirty="0" smtClean="0"/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Ранжирование маршрутов передачи трафика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428604"/>
            <a:ext cx="8894948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Методы ранжирования допустимых</a:t>
            </a:r>
          </a:p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маршрутов передачи трафика</a:t>
            </a:r>
            <a:endParaRPr lang="ru-RU" sz="2800" b="1" dirty="0" smtClean="0">
              <a:solidFill>
                <a:srgbClr val="8A3310"/>
              </a:solidFill>
            </a:endParaRPr>
          </a:p>
          <a:p>
            <a:pPr lvl="0" algn="ctr"/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16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428564" y="571480"/>
            <a:ext cx="8715436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spcAft>
                <a:spcPts val="600"/>
              </a:spcAft>
              <a:buAutoNum type="arabicPeriod"/>
            </a:pPr>
            <a:endParaRPr lang="ru-RU" sz="2000" b="1" dirty="0" smtClean="0"/>
          </a:p>
          <a:p>
            <a:pPr marL="457200" lvl="0" indent="-457200" algn="just"/>
            <a:endParaRPr lang="ru-RU" sz="1800" b="1" dirty="0" smtClean="0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Критерии ранжирования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100" y="1750998"/>
            <a:ext cx="7909911" cy="928694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28662" y="2714620"/>
            <a:ext cx="792961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Tx/>
              <a:buChar char="-"/>
            </a:pPr>
            <a:r>
              <a:rPr lang="ru-RU" sz="1800" dirty="0" smtClean="0"/>
              <a:t> вес в соответствии с </a:t>
            </a:r>
            <a:r>
              <a:rPr lang="en-US" sz="1800" dirty="0" smtClean="0"/>
              <a:t>r</a:t>
            </a:r>
            <a:r>
              <a:rPr lang="ru-RU" sz="1800" dirty="0" smtClean="0"/>
              <a:t>-</a:t>
            </a:r>
            <a:r>
              <a:rPr lang="ru-RU" sz="1800" dirty="0" err="1" smtClean="0"/>
              <a:t>тым</a:t>
            </a:r>
            <a:r>
              <a:rPr lang="ru-RU" sz="1800" dirty="0" smtClean="0"/>
              <a:t> критерием ранжирования пути;	</a:t>
            </a:r>
          </a:p>
          <a:p>
            <a:pPr algn="l">
              <a:buFontTx/>
              <a:buChar char="-"/>
            </a:pPr>
            <a:r>
              <a:rPr lang="ru-RU" sz="1800" dirty="0" smtClean="0"/>
              <a:t> вес j-той вершины в соответствии с </a:t>
            </a:r>
            <a:r>
              <a:rPr lang="en-US" sz="1800" dirty="0" smtClean="0"/>
              <a:t>r</a:t>
            </a:r>
            <a:r>
              <a:rPr lang="ru-RU" sz="1800" dirty="0" smtClean="0"/>
              <a:t>-</a:t>
            </a:r>
            <a:r>
              <a:rPr lang="ru-RU" sz="1800" dirty="0" err="1" smtClean="0"/>
              <a:t>тым</a:t>
            </a:r>
            <a:r>
              <a:rPr lang="ru-RU" sz="1800" dirty="0" smtClean="0"/>
              <a:t> критерием ранжирования вершин;</a:t>
            </a:r>
          </a:p>
          <a:p>
            <a:pPr algn="l"/>
            <a:r>
              <a:rPr lang="ru-RU" sz="1800" dirty="0" smtClean="0"/>
              <a:t>- вес j-той дуги в соответствии с </a:t>
            </a:r>
            <a:r>
              <a:rPr lang="en-US" sz="1800" dirty="0" smtClean="0"/>
              <a:t>r</a:t>
            </a:r>
            <a:r>
              <a:rPr lang="ru-RU" sz="1800" dirty="0" smtClean="0"/>
              <a:t>-</a:t>
            </a:r>
            <a:r>
              <a:rPr lang="ru-RU" sz="1800" dirty="0" err="1" smtClean="0"/>
              <a:t>тым</a:t>
            </a:r>
            <a:r>
              <a:rPr lang="ru-RU" sz="1800" dirty="0" smtClean="0"/>
              <a:t> критерием ранжирования дуг;</a:t>
            </a:r>
          </a:p>
          <a:p>
            <a:pPr algn="l">
              <a:buFontTx/>
              <a:buChar char="-"/>
            </a:pPr>
            <a:r>
              <a:rPr lang="ru-RU" sz="1800" dirty="0" smtClean="0"/>
              <a:t> общие относительные весовые коэффициенты для критериев пути в   целом, вершин и дуг соответственно;</a:t>
            </a:r>
          </a:p>
          <a:p>
            <a:pPr algn="l"/>
            <a:r>
              <a:rPr lang="ru-RU" sz="1800" dirty="0" smtClean="0"/>
              <a:t>- весовой коэффициент </a:t>
            </a:r>
            <a:r>
              <a:rPr lang="en-US" sz="1800" dirty="0" err="1" smtClean="0"/>
              <a:t>i</a:t>
            </a:r>
            <a:r>
              <a:rPr lang="ru-RU" sz="1800" dirty="0" smtClean="0"/>
              <a:t>-го критерия пути;</a:t>
            </a:r>
          </a:p>
          <a:p>
            <a:pPr algn="l"/>
            <a:r>
              <a:rPr lang="ru-RU" sz="1800" dirty="0" smtClean="0"/>
              <a:t>- весовой коэффициент </a:t>
            </a:r>
            <a:r>
              <a:rPr lang="en-US" sz="1800" dirty="0" err="1" smtClean="0"/>
              <a:t>i</a:t>
            </a:r>
            <a:r>
              <a:rPr lang="ru-RU" sz="1800" dirty="0" smtClean="0"/>
              <a:t>-го критерия ранжирования для узлов;</a:t>
            </a:r>
          </a:p>
          <a:p>
            <a:pPr algn="l">
              <a:buFontTx/>
              <a:buChar char="-"/>
            </a:pPr>
            <a:r>
              <a:rPr lang="ru-RU" sz="1800" dirty="0" smtClean="0"/>
              <a:t> весовой коэффициент </a:t>
            </a:r>
            <a:r>
              <a:rPr lang="en-US" sz="1800" dirty="0" err="1" smtClean="0"/>
              <a:t>i</a:t>
            </a:r>
            <a:r>
              <a:rPr lang="ru-RU" sz="1800" dirty="0" smtClean="0"/>
              <a:t>-го критерия ранжирования для дуг;</a:t>
            </a:r>
          </a:p>
          <a:p>
            <a:pPr algn="l">
              <a:buFontTx/>
              <a:buChar char="-"/>
            </a:pPr>
            <a:r>
              <a:rPr lang="ru-RU" sz="1800" i="1" dirty="0" err="1" smtClean="0"/>
              <a:t>m,p,q</a:t>
            </a:r>
            <a:r>
              <a:rPr lang="ru-RU" sz="1800" i="1" dirty="0" smtClean="0"/>
              <a:t>-</a:t>
            </a:r>
            <a:r>
              <a:rPr lang="ru-RU" sz="1800" dirty="0" smtClean="0"/>
              <a:t> количество критериев ранжирования для пути в целом, узлов и дуг соответственно.</a:t>
            </a:r>
          </a:p>
          <a:p>
            <a:pPr algn="l">
              <a:buFontTx/>
              <a:buChar char="-"/>
            </a:pPr>
            <a:endParaRPr lang="ru-RU" sz="1800" dirty="0" smtClean="0"/>
          </a:p>
          <a:p>
            <a:pPr algn="l">
              <a:buFontTx/>
              <a:buChar char="-"/>
            </a:pPr>
            <a:endParaRPr lang="ru-RU" sz="1800" dirty="0" smtClean="0"/>
          </a:p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786058"/>
            <a:ext cx="357190" cy="258655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071810"/>
            <a:ext cx="357190" cy="259774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2174" y="3500438"/>
            <a:ext cx="446488" cy="35719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857628"/>
            <a:ext cx="866775" cy="285752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1472" y="4429132"/>
            <a:ext cx="372719" cy="285752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1472" y="4714884"/>
            <a:ext cx="377600" cy="214314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2910" y="5000636"/>
            <a:ext cx="285752" cy="2308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714348" y="928670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800" dirty="0" smtClean="0"/>
              <a:t>Пусть путь состоит из </a:t>
            </a:r>
            <a:r>
              <a:rPr lang="ru-RU" sz="1800" dirty="0" err="1" smtClean="0"/>
              <a:t>n</a:t>
            </a:r>
            <a:r>
              <a:rPr lang="ru-RU" sz="1800" dirty="0" smtClean="0"/>
              <a:t> вершин и, соответственно,</a:t>
            </a:r>
            <a:r>
              <a:rPr lang="ru-RU" sz="1800" i="1" dirty="0" smtClean="0"/>
              <a:t> </a:t>
            </a:r>
            <a:r>
              <a:rPr lang="ru-RU" sz="1800" i="1" dirty="0" err="1" smtClean="0"/>
              <a:t>n</a:t>
            </a:r>
            <a:r>
              <a:rPr lang="ru-RU" sz="1800" i="1" dirty="0" smtClean="0"/>
              <a:t> —</a:t>
            </a:r>
            <a:r>
              <a:rPr lang="ru-RU" sz="1800" dirty="0" smtClean="0"/>
              <a:t> 1 дуг , Тогда общий вес пути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428604"/>
            <a:ext cx="8894948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Условия ранжирования допустимых</a:t>
            </a:r>
          </a:p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маршрутов передачи трафика</a:t>
            </a:r>
            <a:endParaRPr lang="ru-RU" sz="2800" b="1" dirty="0" smtClean="0">
              <a:solidFill>
                <a:srgbClr val="8A3310"/>
              </a:solidFill>
            </a:endParaRPr>
          </a:p>
          <a:p>
            <a:pPr lvl="0" algn="ctr"/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17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428564" y="571480"/>
            <a:ext cx="8715436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spcAft>
                <a:spcPts val="600"/>
              </a:spcAft>
              <a:buAutoNum type="arabicPeriod"/>
            </a:pPr>
            <a:endParaRPr lang="ru-RU" sz="2000" b="1" dirty="0" smtClean="0"/>
          </a:p>
          <a:p>
            <a:pPr marL="457200" lvl="0" indent="-457200" algn="just"/>
            <a:endParaRPr lang="ru-RU" sz="1800" b="1" dirty="0" smtClean="0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Состав и структура сведений источников</a:t>
            </a: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357158" y="1071546"/>
          <a:ext cx="8640960" cy="417040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71900"/>
                <a:gridCol w="5069060"/>
              </a:tblGrid>
              <a:tr h="3299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Условие</a:t>
                      </a:r>
                      <a:endParaRPr lang="ru-RU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Описание </a:t>
                      </a:r>
                      <a:endParaRPr lang="ru-RU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18147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Состав маршрутов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Множество маршрутов </a:t>
                      </a: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передачи трафика, которые необходимо ранжировать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541592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Состав критериев ранжирования 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Множество критериев ранжирования – характеристик маршрутов в целом, на основе значений которых будет осуществляться ранжирование.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8219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Значения общих относительных весовых коэффициентов критериев ранжирования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основе каких значений относительных весовых коэффициентов маршрутов в целом, вершин и дуг  будет осуществляться ранжирование.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8219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Значения весовых коэффициентов критериев ранжирования маршрутов   в целом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основе каких значений весовых коэффициентов критериев ранжирования маршрутов в целом   будет осуществляться ранжирование. 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428604"/>
            <a:ext cx="8894948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Условия ранжирования допустимых</a:t>
            </a:r>
          </a:p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маршрутов передачи трафика</a:t>
            </a:r>
            <a:endParaRPr lang="ru-RU" sz="2800" b="1" dirty="0" smtClean="0">
              <a:solidFill>
                <a:srgbClr val="8A3310"/>
              </a:solidFill>
            </a:endParaRPr>
          </a:p>
          <a:p>
            <a:pPr lvl="0" algn="ctr"/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18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428564" y="571480"/>
            <a:ext cx="8715436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spcAft>
                <a:spcPts val="600"/>
              </a:spcAft>
              <a:buAutoNum type="arabicPeriod"/>
            </a:pPr>
            <a:endParaRPr lang="ru-RU" sz="2000" b="1" dirty="0" smtClean="0"/>
          </a:p>
          <a:p>
            <a:pPr marL="457200" lvl="0" indent="-457200" algn="just"/>
            <a:endParaRPr lang="ru-RU" sz="1800" b="1" dirty="0" smtClean="0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Состав и структура сведений источников</a:t>
            </a: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357158" y="1071546"/>
          <a:ext cx="8640960" cy="499336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71900"/>
                <a:gridCol w="5069060"/>
              </a:tblGrid>
              <a:tr h="3299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Условие</a:t>
                      </a:r>
                      <a:endParaRPr lang="ru-RU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Описание </a:t>
                      </a:r>
                      <a:endParaRPr lang="ru-RU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18147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Значения весовых коэффициентов критериев ранжирования вершин маршрутов 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Условие определяет, на основе каких значений весовых коэффициентов критериев ранжирования вершин маршрутов передачи трафика  будет осуществляться ранжирование. 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541592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Значения весовых коэффициентов критериев ранжирования дуг маршрутов 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Условие определяет, на основе каких значений весовых коэффициентов критериев ранжирования дуг маршрутов    будет осуществляться ранжирование маршрутов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8219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Функция вычисления общего веса критериев узлов или дуг входящих в маршрут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Условие определяет, на основе какой функции  вычисления значения общего веса критериев узлов или дуг входящих в маршрут будет осуществляться ранжирование (среднее, максимальное или минимальное).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8219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Направление сортировки маршрутов передачи трафика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Условие определяет то, как сортируются маршруты – по возрастанию или убыванию полученного значения веса маршрутов.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14290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Основные результаты НИР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19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138676" y="0"/>
            <a:ext cx="8753804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spcAft>
                <a:spcPts val="600"/>
              </a:spcAft>
              <a:buAutoNum type="arabicPeriod"/>
            </a:pPr>
            <a:endParaRPr lang="ru-RU" sz="2000" b="1" dirty="0" smtClean="0"/>
          </a:p>
          <a:p>
            <a:pPr algn="just" hangingPunct="0"/>
            <a:endParaRPr lang="ru-RU" sz="1800" dirty="0" smtClean="0"/>
          </a:p>
          <a:p>
            <a:pPr algn="just"/>
            <a:r>
              <a:rPr lang="en-US" sz="1800" dirty="0" smtClean="0"/>
              <a:t>6</a:t>
            </a:r>
            <a:r>
              <a:rPr lang="ru-RU" sz="1800" dirty="0" smtClean="0"/>
              <a:t>. Предложены методы визуализации маршрутов передачи трафика с учетом результатов ранжирования маршрутов; Определены формы представления информации, выбраны соответствующие интерфейсные решения.</a:t>
            </a:r>
          </a:p>
          <a:p>
            <a:pPr algn="just"/>
            <a:endParaRPr lang="ru-RU" sz="1800" dirty="0" smtClean="0"/>
          </a:p>
          <a:p>
            <a:pPr algn="l"/>
            <a:r>
              <a:rPr lang="ru-RU" sz="1800" b="1" dirty="0" smtClean="0"/>
              <a:t>Результаты исследования включают: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sz="1800" dirty="0" smtClean="0"/>
              <a:t> </a:t>
            </a:r>
            <a:r>
              <a:rPr lang="x-none" sz="1800" smtClean="0"/>
              <a:t>описание  современных методов визуализации графо-подобных структур </a:t>
            </a:r>
            <a:r>
              <a:rPr lang="ru-RU" sz="1800" dirty="0" smtClean="0"/>
              <a:t>на плоскости и пространственных структур с использованием ГИС;</a:t>
            </a:r>
            <a:r>
              <a:rPr lang="x-none" sz="1800" smtClean="0"/>
              <a:t> </a:t>
            </a:r>
            <a:endParaRPr lang="ru-RU" sz="1800" dirty="0" smtClean="0"/>
          </a:p>
          <a:p>
            <a:pPr lvl="0" algn="l">
              <a:buFont typeface="Wingdings" pitchFamily="2" charset="2"/>
              <a:buChar char="Ø"/>
            </a:pPr>
            <a:r>
              <a:rPr lang="ru-RU" sz="1800" dirty="0" smtClean="0"/>
              <a:t> </a:t>
            </a:r>
            <a:r>
              <a:rPr lang="x-none" sz="1800" smtClean="0"/>
              <a:t>описание методов визуализации маршрутов и результатов их ранжирования</a:t>
            </a:r>
            <a:r>
              <a:rPr lang="ru-RU" sz="1800" dirty="0" smtClean="0"/>
              <a:t>;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sz="1800" dirty="0" smtClean="0"/>
              <a:t> </a:t>
            </a:r>
            <a:r>
              <a:rPr lang="x-none" sz="1800" smtClean="0"/>
              <a:t>описание методов интерактивного управления параметрами отбора, ранжирования и визуализации маршрутов</a:t>
            </a:r>
            <a:r>
              <a:rPr lang="ru-RU" sz="1800" dirty="0" smtClean="0"/>
              <a:t> (описание приведено в главе 3 третьей части промежуточного отчета).</a:t>
            </a:r>
          </a:p>
          <a:p>
            <a:pPr algn="just"/>
            <a:endParaRPr lang="ru-RU" sz="1800" dirty="0" smtClean="0"/>
          </a:p>
          <a:p>
            <a:pPr lvl="0" algn="just" defTabSz="266700">
              <a:spcAft>
                <a:spcPts val="1200"/>
              </a:spcAft>
              <a:tabLst>
                <a:tab pos="0" algn="l"/>
                <a:tab pos="266700" algn="l"/>
              </a:tabLst>
            </a:pPr>
            <a:r>
              <a:rPr lang="ru-RU" sz="1800" dirty="0" smtClean="0"/>
              <a:t>7. Приобретены технические средства и ОПО в соответствии с согласованным с Заказчиком составом макета ПАК «Надежда».</a:t>
            </a:r>
          </a:p>
          <a:p>
            <a:pPr lvl="0" algn="just" defTabSz="266700">
              <a:spcAft>
                <a:spcPts val="1200"/>
              </a:spcAft>
              <a:tabLst>
                <a:tab pos="0" algn="l"/>
                <a:tab pos="266700" algn="l"/>
              </a:tabLst>
            </a:pPr>
            <a:r>
              <a:rPr lang="ru-RU" sz="1800" dirty="0" smtClean="0"/>
              <a:t>8.  Приобретены подписки на НТД .</a:t>
            </a:r>
          </a:p>
          <a:p>
            <a:pPr lvl="0" algn="just" defTabSz="266700">
              <a:spcAft>
                <a:spcPts val="1200"/>
              </a:spcAft>
              <a:tabLst>
                <a:tab pos="0" algn="l"/>
                <a:tab pos="266700" algn="l"/>
              </a:tabLst>
            </a:pPr>
            <a:r>
              <a:rPr lang="ru-RU" sz="1800" dirty="0" smtClean="0"/>
              <a:t>10. Создан макет ПАК «Надежда», проведены его испытания и обучение пользователей.</a:t>
            </a:r>
          </a:p>
          <a:p>
            <a:pPr marL="457200" indent="-457200" algn="just" defTabSz="266700">
              <a:spcAft>
                <a:spcPts val="600"/>
              </a:spcAft>
            </a:pPr>
            <a:r>
              <a:rPr lang="ru-RU" sz="1800" dirty="0" smtClean="0"/>
              <a:t>11. Подготовлен заключительный научно-технический отчет.  </a:t>
            </a:r>
          </a:p>
          <a:p>
            <a:pPr marL="457200" indent="-457200" algn="l" defTabSz="266700">
              <a:spcAft>
                <a:spcPts val="0"/>
              </a:spcAft>
            </a:pPr>
            <a:r>
              <a:rPr lang="ru-RU" sz="1800" dirty="0" smtClean="0"/>
              <a:t>(части 1 – 3, 519 л., 82 рисунка, 201 таблица, 110 источников </a:t>
            </a:r>
          </a:p>
          <a:p>
            <a:pPr marL="457200" indent="-457200" algn="l" defTabSz="266700">
              <a:spcAft>
                <a:spcPts val="0"/>
              </a:spcAft>
            </a:pPr>
            <a:r>
              <a:rPr lang="ru-RU" sz="1800" dirty="0" smtClean="0"/>
              <a:t>литературы,  7 приложений)</a:t>
            </a:r>
            <a:r>
              <a:rPr lang="en-US" sz="1800" dirty="0" smtClean="0"/>
              <a:t>.</a:t>
            </a:r>
            <a:endParaRPr lang="ru-RU" sz="1800" dirty="0" smtClean="0"/>
          </a:p>
          <a:p>
            <a:pPr marL="457200" lvl="0" indent="-457200" algn="just">
              <a:spcAft>
                <a:spcPts val="600"/>
              </a:spcAft>
            </a:pPr>
            <a:r>
              <a:rPr lang="ru-RU" sz="1800" dirty="0" smtClean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4282" y="260648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Цель и задачи НИР «Надежда»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860514"/>
            <a:ext cx="8640960" cy="617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Цель: </a:t>
            </a:r>
            <a:r>
              <a:rPr lang="ru-RU" sz="2000" b="1" dirty="0" smtClean="0"/>
              <a:t>разработка специальных программных средств (СПС), обеспечивающих накопление и обработку технической информации о трансграничных маршрутах передачи трафика в сети Интернет, реализация её визуального анализа.</a:t>
            </a:r>
          </a:p>
          <a:p>
            <a:pPr marL="457200" lvl="0" indent="-457200" algn="just"/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Задачи ООО «САЙТЭК»: </a:t>
            </a:r>
          </a:p>
          <a:p>
            <a:pPr lvl="0" algn="just">
              <a:spcAft>
                <a:spcPts val="1200"/>
              </a:spcAft>
              <a:tabLst>
                <a:tab pos="0" algn="l"/>
                <a:tab pos="266700" algn="l"/>
              </a:tabLst>
            </a:pPr>
            <a:r>
              <a:rPr lang="en-US" sz="2000" b="1" dirty="0" smtClean="0"/>
              <a:t>-</a:t>
            </a:r>
            <a:r>
              <a:rPr lang="ru-RU" sz="2000" b="1" dirty="0" smtClean="0"/>
              <a:t> исследовать состав и структуру данных источников технической информации о маршрутизации трафика между доменами маршрутизации сети Интернет (п. 3.1.2. ТТЗ);</a:t>
            </a:r>
          </a:p>
          <a:p>
            <a:pPr lvl="0" algn="just" defTabSz="266700">
              <a:spcAft>
                <a:spcPts val="1200"/>
              </a:spcAft>
              <a:buFontTx/>
              <a:buChar char="-"/>
              <a:tabLst>
                <a:tab pos="0" algn="l"/>
                <a:tab pos="266700" algn="l"/>
              </a:tabLst>
            </a:pPr>
            <a:r>
              <a:rPr lang="ru-RU" sz="2000" b="1" dirty="0" smtClean="0"/>
              <a:t> определить состав и технические характеристики закупаемых ПТС из состава макета ПАК «Надежда» (примечание 2 к п. 3.2. ТТЗ);</a:t>
            </a:r>
          </a:p>
          <a:p>
            <a:pPr lvl="0" algn="just" defTabSz="266700">
              <a:spcAft>
                <a:spcPts val="1200"/>
              </a:spcAft>
              <a:buFontTx/>
              <a:buChar char="-"/>
              <a:tabLst>
                <a:tab pos="0" algn="l"/>
                <a:tab pos="266700" algn="l"/>
              </a:tabLst>
            </a:pPr>
            <a:r>
              <a:rPr lang="ru-RU" sz="2000" b="1" dirty="0" smtClean="0"/>
              <a:t> определить набор приобретаемых подписок на НТД (примечание 4 к п. 3.2. ТТЗ);</a:t>
            </a:r>
          </a:p>
          <a:p>
            <a:pPr lvl="0" algn="just" defTabSz="266700">
              <a:spcAft>
                <a:spcPts val="1200"/>
              </a:spcAft>
              <a:buFontTx/>
              <a:buChar char="-"/>
              <a:tabLst>
                <a:tab pos="0" algn="l"/>
                <a:tab pos="266700" algn="l"/>
              </a:tabLst>
            </a:pPr>
            <a:r>
              <a:rPr lang="ru-RU" sz="2000" b="1" dirty="0" smtClean="0"/>
              <a:t> разработать условия ранжирования допустимых маршрутов передачи трафика (п. 3.3.1.9. ТТЗ);</a:t>
            </a:r>
          </a:p>
          <a:p>
            <a:pPr lvl="0" algn="just" defTabSz="266700">
              <a:spcAft>
                <a:spcPts val="1200"/>
              </a:spcAft>
              <a:buFontTx/>
              <a:buChar char="-"/>
              <a:tabLst>
                <a:tab pos="0" algn="l"/>
                <a:tab pos="266700" algn="l"/>
              </a:tabLst>
            </a:pPr>
            <a:r>
              <a:rPr lang="ru-RU" sz="2000" b="1" dirty="0" smtClean="0"/>
              <a:t> создать макет ПАК «Надежда» (п. 3.1.7. ТТЗ).</a:t>
            </a:r>
          </a:p>
          <a:p>
            <a:pPr lvl="0" algn="just" defTabSz="266700">
              <a:spcAft>
                <a:spcPts val="1200"/>
              </a:spcAft>
              <a:buFontTx/>
              <a:buChar char="-"/>
              <a:tabLst>
                <a:tab pos="266700" algn="l"/>
              </a:tabLst>
            </a:pPr>
            <a:endParaRPr lang="ru-RU" sz="2000" b="1" dirty="0" smtClean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2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Объект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59697718"/>
              </p:ext>
            </p:extLst>
          </p:nvPr>
        </p:nvGraphicFramePr>
        <p:xfrm>
          <a:off x="337121" y="974930"/>
          <a:ext cx="8712200" cy="4941887"/>
        </p:xfrm>
        <a:graphic>
          <a:graphicData uri="http://schemas.openxmlformats.org/presentationml/2006/ole">
            <p:oleObj spid="_x0000_s128002" name="Visio" r:id="rId3" imgW="19363669" imgH="10981710" progId="Visio.Drawing.11">
              <p:embed/>
            </p:oleObj>
          </a:graphicData>
        </a:graphic>
      </p:graphicFrame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-25202"/>
            <a:ext cx="889494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dirty="0" smtClean="0">
                <a:solidFill>
                  <a:srgbClr val="8A3310"/>
                </a:solidFill>
              </a:rPr>
              <a:t>Макета ПАК «Надежда»</a:t>
            </a:r>
          </a:p>
          <a:p>
            <a:pPr lvl="0" algn="ctr"/>
            <a:r>
              <a:rPr lang="ru-RU" sz="2800" dirty="0" smtClean="0">
                <a:solidFill>
                  <a:srgbClr val="8A331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(структурная схема)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Разработка макета ПАК «Надежда»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572528" y="0"/>
            <a:ext cx="571472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20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6554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55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554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5550" name="Стрелка вправо 65549"/>
          <p:cNvSpPr/>
          <p:nvPr/>
        </p:nvSpPr>
        <p:spPr bwMode="auto">
          <a:xfrm>
            <a:off x="1282950" y="2806513"/>
            <a:ext cx="647769" cy="200528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551" name="Стрелка вниз 65550"/>
          <p:cNvSpPr/>
          <p:nvPr/>
        </p:nvSpPr>
        <p:spPr bwMode="auto">
          <a:xfrm>
            <a:off x="2305799" y="3175554"/>
            <a:ext cx="236020" cy="1586509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552" name="Стрелка вправо 65551"/>
          <p:cNvSpPr/>
          <p:nvPr/>
        </p:nvSpPr>
        <p:spPr bwMode="auto">
          <a:xfrm>
            <a:off x="1224857" y="4031417"/>
            <a:ext cx="278217" cy="216024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553" name="Стрелка вниз 65552"/>
          <p:cNvSpPr/>
          <p:nvPr/>
        </p:nvSpPr>
        <p:spPr bwMode="auto">
          <a:xfrm>
            <a:off x="1752366" y="4353328"/>
            <a:ext cx="208526" cy="408735"/>
          </a:xfrm>
          <a:prstGeom prst="down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554" name="Стрелка вправо 65553"/>
          <p:cNvSpPr/>
          <p:nvPr/>
        </p:nvSpPr>
        <p:spPr bwMode="auto">
          <a:xfrm flipV="1">
            <a:off x="1224857" y="4882781"/>
            <a:ext cx="466823" cy="260751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555" name="Стрелка вправо 65554"/>
          <p:cNvSpPr/>
          <p:nvPr/>
        </p:nvSpPr>
        <p:spPr bwMode="auto">
          <a:xfrm>
            <a:off x="2458926" y="4882783"/>
            <a:ext cx="144016" cy="242316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556" name="Стрелка вправо 65555"/>
          <p:cNvSpPr/>
          <p:nvPr/>
        </p:nvSpPr>
        <p:spPr bwMode="auto">
          <a:xfrm>
            <a:off x="3162579" y="4923370"/>
            <a:ext cx="434870" cy="201729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557" name="Стрелка вправо 65556"/>
          <p:cNvSpPr/>
          <p:nvPr/>
        </p:nvSpPr>
        <p:spPr bwMode="auto">
          <a:xfrm>
            <a:off x="4206703" y="4931765"/>
            <a:ext cx="1029310" cy="211768"/>
          </a:xfrm>
          <a:prstGeom prst="rightArrow">
            <a:avLst>
              <a:gd name="adj1" fmla="val 50000"/>
              <a:gd name="adj2" fmla="val 61792"/>
            </a:avLst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558" name="Двойная стрелка влево/вправо 65557"/>
          <p:cNvSpPr/>
          <p:nvPr/>
        </p:nvSpPr>
        <p:spPr bwMode="auto">
          <a:xfrm>
            <a:off x="4916266" y="5233847"/>
            <a:ext cx="319747" cy="183208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559" name="Стрелка влево 65558"/>
          <p:cNvSpPr/>
          <p:nvPr/>
        </p:nvSpPr>
        <p:spPr bwMode="auto">
          <a:xfrm>
            <a:off x="6092447" y="5211691"/>
            <a:ext cx="1479631" cy="205364"/>
          </a:xfrm>
          <a:prstGeom prst="left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560" name="Стрелка углом вверх 65559"/>
          <p:cNvSpPr/>
          <p:nvPr/>
        </p:nvSpPr>
        <p:spPr bwMode="auto">
          <a:xfrm>
            <a:off x="6092447" y="4602732"/>
            <a:ext cx="781367" cy="540801"/>
          </a:xfrm>
          <a:prstGeom prst="bentUpArrow">
            <a:avLst>
              <a:gd name="adj1" fmla="val 16753"/>
              <a:gd name="adj2" fmla="val 15722"/>
              <a:gd name="adj3" fmla="val 22938"/>
            </a:avLst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561" name="Стрелка углом вверх 65560"/>
          <p:cNvSpPr/>
          <p:nvPr/>
        </p:nvSpPr>
        <p:spPr bwMode="auto">
          <a:xfrm flipH="1">
            <a:off x="5829714" y="3211321"/>
            <a:ext cx="526639" cy="1243241"/>
          </a:xfrm>
          <a:prstGeom prst="bentUpArrow">
            <a:avLst>
              <a:gd name="adj1" fmla="val 15837"/>
              <a:gd name="adj2" fmla="val 25000"/>
              <a:gd name="adj3" fmla="val 25000"/>
            </a:avLst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563" name="Двойная стрелка вверх/вниз 65562"/>
          <p:cNvSpPr/>
          <p:nvPr/>
        </p:nvSpPr>
        <p:spPr bwMode="auto">
          <a:xfrm>
            <a:off x="5557597" y="4575555"/>
            <a:ext cx="260525" cy="316692"/>
          </a:xfrm>
          <a:prstGeom prst="upDown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565" name="Стрелка вверх 65564"/>
          <p:cNvSpPr/>
          <p:nvPr/>
        </p:nvSpPr>
        <p:spPr bwMode="auto">
          <a:xfrm>
            <a:off x="5436096" y="3246932"/>
            <a:ext cx="216024" cy="943262"/>
          </a:xfrm>
          <a:prstGeom prst="up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566" name="Стрелка углом вверх 65565"/>
          <p:cNvSpPr/>
          <p:nvPr/>
        </p:nvSpPr>
        <p:spPr bwMode="auto">
          <a:xfrm flipH="1">
            <a:off x="4190930" y="4542112"/>
            <a:ext cx="1045083" cy="366564"/>
          </a:xfrm>
          <a:prstGeom prst="bentUp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Стрелка углом вверх 31"/>
          <p:cNvSpPr/>
          <p:nvPr/>
        </p:nvSpPr>
        <p:spPr bwMode="auto">
          <a:xfrm>
            <a:off x="4579145" y="3884001"/>
            <a:ext cx="223165" cy="566555"/>
          </a:xfrm>
          <a:prstGeom prst="bentUpArrow">
            <a:avLst>
              <a:gd name="adj1" fmla="val 29028"/>
              <a:gd name="adj2" fmla="val 25000"/>
              <a:gd name="adj3" fmla="val 25000"/>
            </a:avLst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Двойная стрелка вверх/вниз 33"/>
          <p:cNvSpPr/>
          <p:nvPr/>
        </p:nvSpPr>
        <p:spPr bwMode="auto">
          <a:xfrm rot="2963238">
            <a:off x="6175505" y="1519893"/>
            <a:ext cx="232007" cy="1314342"/>
          </a:xfrm>
          <a:prstGeom prst="upDownArrow">
            <a:avLst>
              <a:gd name="adj1" fmla="val 51970"/>
              <a:gd name="adj2" fmla="val 83338"/>
            </a:avLst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Двойная стрелка влево/вправо 34"/>
          <p:cNvSpPr/>
          <p:nvPr/>
        </p:nvSpPr>
        <p:spPr bwMode="auto">
          <a:xfrm>
            <a:off x="4499992" y="2892444"/>
            <a:ext cx="736021" cy="151116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>
            <a:off x="6012160" y="2933652"/>
            <a:ext cx="411963" cy="267234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Двойная стрелка влево/вправо 36"/>
          <p:cNvSpPr/>
          <p:nvPr/>
        </p:nvSpPr>
        <p:spPr bwMode="auto">
          <a:xfrm>
            <a:off x="7322946" y="3160198"/>
            <a:ext cx="751164" cy="173469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Двойная стрелка вверх/вниз 37"/>
          <p:cNvSpPr/>
          <p:nvPr/>
        </p:nvSpPr>
        <p:spPr bwMode="auto">
          <a:xfrm rot="18190636">
            <a:off x="7052663" y="1621159"/>
            <a:ext cx="267422" cy="671321"/>
          </a:xfrm>
          <a:prstGeom prst="upDown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Двойная стрелка вверх/вниз 39"/>
          <p:cNvSpPr/>
          <p:nvPr/>
        </p:nvSpPr>
        <p:spPr bwMode="auto">
          <a:xfrm rot="2929970">
            <a:off x="7134720" y="2331858"/>
            <a:ext cx="227692" cy="722096"/>
          </a:xfrm>
          <a:prstGeom prst="upDown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Двойная стрелка вверх/вниз 40"/>
          <p:cNvSpPr/>
          <p:nvPr/>
        </p:nvSpPr>
        <p:spPr bwMode="auto">
          <a:xfrm>
            <a:off x="8602219" y="1606173"/>
            <a:ext cx="260476" cy="1515299"/>
          </a:xfrm>
          <a:prstGeom prst="upDown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Двойная стрелка вверх/вниз 41"/>
          <p:cNvSpPr/>
          <p:nvPr/>
        </p:nvSpPr>
        <p:spPr bwMode="auto">
          <a:xfrm>
            <a:off x="8209412" y="1590904"/>
            <a:ext cx="281174" cy="1102002"/>
          </a:xfrm>
          <a:prstGeom prst="upDown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Двойная стрелка вверх/вниз 42"/>
          <p:cNvSpPr/>
          <p:nvPr/>
        </p:nvSpPr>
        <p:spPr bwMode="auto">
          <a:xfrm>
            <a:off x="7766853" y="2457210"/>
            <a:ext cx="204307" cy="257515"/>
          </a:xfrm>
          <a:prstGeom prst="upDown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Стрелка влево 43"/>
          <p:cNvSpPr/>
          <p:nvPr/>
        </p:nvSpPr>
        <p:spPr bwMode="auto">
          <a:xfrm>
            <a:off x="7971160" y="1304375"/>
            <a:ext cx="230593" cy="250136"/>
          </a:xfrm>
          <a:prstGeom prst="left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Двойная стрелка влево/вверх 44"/>
          <p:cNvSpPr/>
          <p:nvPr/>
        </p:nvSpPr>
        <p:spPr bwMode="auto">
          <a:xfrm flipH="1">
            <a:off x="6114370" y="1590904"/>
            <a:ext cx="422035" cy="2047575"/>
          </a:xfrm>
          <a:prstGeom prst="leftUp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Двойная стрелка влево/вправо 46"/>
          <p:cNvSpPr/>
          <p:nvPr/>
        </p:nvSpPr>
        <p:spPr bwMode="auto">
          <a:xfrm>
            <a:off x="5174115" y="3629091"/>
            <a:ext cx="1250007" cy="231957"/>
          </a:xfrm>
          <a:prstGeom prst="leftRight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Стрелка вправо 47"/>
          <p:cNvSpPr/>
          <p:nvPr/>
        </p:nvSpPr>
        <p:spPr bwMode="auto">
          <a:xfrm>
            <a:off x="7322946" y="3638479"/>
            <a:ext cx="286908" cy="242316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50" grpId="0" animBg="1"/>
      <p:bldP spid="65551" grpId="0" animBg="1"/>
      <p:bldP spid="65552" grpId="0" animBg="1"/>
      <p:bldP spid="65553" grpId="0" animBg="1"/>
      <p:bldP spid="65554" grpId="0" animBg="1"/>
      <p:bldP spid="65555" grpId="0" animBg="1"/>
      <p:bldP spid="65556" grpId="0" animBg="1"/>
      <p:bldP spid="65557" grpId="0" animBg="1"/>
      <p:bldP spid="65558" grpId="0" animBg="1"/>
      <p:bldP spid="65559" grpId="0" animBg="1"/>
      <p:bldP spid="65560" grpId="0" animBg="1"/>
      <p:bldP spid="65561" grpId="0" animBg="1"/>
      <p:bldP spid="65563" grpId="0" animBg="1"/>
      <p:bldP spid="65565" grpId="0" animBg="1"/>
      <p:bldP spid="65566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4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-25202"/>
            <a:ext cx="889494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dirty="0" smtClean="0">
                <a:solidFill>
                  <a:srgbClr val="8A3310"/>
                </a:solidFill>
              </a:rPr>
              <a:t>Макета ПАК «Надежда»</a:t>
            </a:r>
          </a:p>
          <a:p>
            <a:pPr lvl="0" algn="ctr"/>
            <a:r>
              <a:rPr lang="ru-RU" sz="2800" dirty="0" smtClean="0">
                <a:solidFill>
                  <a:srgbClr val="8A331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(состав технических средств)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Разработка макета ПАК «Надежда»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572528" y="0"/>
            <a:ext cx="571472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21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6554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55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554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9" name="Таблица 48"/>
          <p:cNvGraphicFramePr>
            <a:graphicFrameLocks noGrp="1"/>
          </p:cNvGraphicFramePr>
          <p:nvPr/>
        </p:nvGraphicFramePr>
        <p:xfrm>
          <a:off x="500034" y="1002795"/>
          <a:ext cx="8286807" cy="5212286"/>
        </p:xfrm>
        <a:graphic>
          <a:graphicData uri="http://schemas.openxmlformats.org/drawingml/2006/table">
            <a:tbl>
              <a:tblPr/>
              <a:tblGrid>
                <a:gridCol w="3085343"/>
                <a:gridCol w="601934"/>
                <a:gridCol w="1205569"/>
                <a:gridCol w="3393961"/>
              </a:tblGrid>
              <a:tr h="445184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Кол-во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Производитель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Предназначение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1995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Сервер хранения и обработки данных  HP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ProLiant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DL160 Gen8 с характеристиками: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Оперативная память 192 Гб,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Жесткий 900Gb SAS 10K HDD  4шт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Жесткий диск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SSD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480ГБ 6шт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1шт.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Hewlett-Packard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Обеспечивает функционирование СПС накопления, СПС обработки и СПС визуализации технической информации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296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Автоматизированное рабочее место на базе: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Ноутбук 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EA HP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Envy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17-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j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017</a:t>
                      </a:r>
                      <a:r>
                        <a:rPr lang="en-US" sz="1200" dirty="0" err="1">
                          <a:latin typeface="Times New Roman"/>
                          <a:ea typeface="Times New Roman"/>
                          <a:cs typeface="Times New Roman"/>
                        </a:rPr>
                        <a:t>sr</a:t>
                      </a: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2шт.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Hewlett-Packard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Обеспечивают интерактивный доступ операторов к СПС сервера хранения и обработки данных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0862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Каналообразующее и коммуникационное оборудование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HP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(JE006A) V1910-24G, 24x10/100/1000Base-T, 4-ports SFP, 19"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1шт.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Hewlett-Packard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Обеспечивают взаимодействие аппаратных и программных компонентов ЭО ПАК «Надежда»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3949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Сервер сбора данных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базе HP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ProLiant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DL160 Gen8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 характеристиками: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Оперативная память 96 Гб,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Жесткий 900Gb SAS 10K HDD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5шт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1шт.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Hewlett-Packard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Обеспечивает размещение и функционирование СПС сбора технической информации</a:t>
                      </a: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613" marR="256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257834"/>
            <a:ext cx="8894948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dirty="0" smtClean="0">
                <a:solidFill>
                  <a:srgbClr val="8A3310"/>
                </a:solidFill>
              </a:rPr>
              <a:t>Макет ПАК «Надежда»</a:t>
            </a:r>
          </a:p>
          <a:p>
            <a:pPr lvl="0" algn="ctr"/>
            <a:r>
              <a:rPr lang="ru-RU" sz="2800" dirty="0" smtClean="0">
                <a:solidFill>
                  <a:srgbClr val="8A331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(используемые технические решения на базе промышленных платформ)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Разработка макета ПАК «Надежда»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572528" y="0"/>
            <a:ext cx="571472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22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527400"/>
            <a:ext cx="835292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algn="just">
              <a:spcBef>
                <a:spcPts val="0"/>
              </a:spcBef>
              <a:spcAft>
                <a:spcPts val="600"/>
              </a:spcAft>
            </a:pPr>
            <a:r>
              <a:rPr lang="ru-RU" sz="1800" b="1" dirty="0" smtClean="0">
                <a:solidFill>
                  <a:srgbClr val="8A3310"/>
                </a:solidFill>
                <a:cs typeface="Times New Roman" pitchFamily="18" charset="0"/>
              </a:rPr>
              <a:t>	</a:t>
            </a:r>
            <a:r>
              <a:rPr lang="ru-RU" sz="1800" dirty="0" smtClean="0">
                <a:cs typeface="Times New Roman" pitchFamily="18" charset="0"/>
              </a:rPr>
              <a:t> </a:t>
            </a:r>
            <a:r>
              <a:rPr lang="en-US" sz="1800" dirty="0" smtClean="0">
                <a:cs typeface="Times New Roman" pitchFamily="18" charset="0"/>
              </a:rPr>
              <a:t> </a:t>
            </a:r>
            <a:endParaRPr lang="ru-RU" sz="1800" dirty="0" smtClean="0">
              <a:cs typeface="Times New Roman" pitchFamily="18" charset="0"/>
            </a:endParaRPr>
          </a:p>
          <a:p>
            <a:pPr marL="358775" lvl="1" algn="just">
              <a:spcBef>
                <a:spcPts val="0"/>
              </a:spcBef>
              <a:spcAft>
                <a:spcPts val="600"/>
              </a:spcAft>
            </a:pPr>
            <a:r>
              <a:rPr lang="ru-RU" sz="1800" dirty="0" smtClean="0">
                <a:cs typeface="Times New Roman" pitchFamily="18" charset="0"/>
              </a:rPr>
              <a:t>                                      Система распределенной обработки данных </a:t>
            </a:r>
            <a:r>
              <a:rPr lang="ru-RU" sz="1800" dirty="0" err="1" smtClean="0">
                <a:cs typeface="Times New Roman" pitchFamily="18" charset="0"/>
              </a:rPr>
              <a:t>Apache</a:t>
            </a:r>
            <a:r>
              <a:rPr lang="ru-RU" sz="1800" dirty="0" smtClean="0">
                <a:cs typeface="Times New Roman" pitchFamily="18" charset="0"/>
              </a:rPr>
              <a:t> </a:t>
            </a:r>
            <a:r>
              <a:rPr lang="ru-RU" sz="1800" dirty="0" err="1" smtClean="0">
                <a:cs typeface="Times New Roman" pitchFamily="18" charset="0"/>
              </a:rPr>
              <a:t>Hadoop</a:t>
            </a:r>
            <a:r>
              <a:rPr lang="ru-RU" sz="1800" dirty="0" smtClean="0">
                <a:cs typeface="Times New Roman" pitchFamily="18" charset="0"/>
              </a:rPr>
              <a:t>.  Используется в </a:t>
            </a:r>
            <a:r>
              <a:rPr lang="ru-RU" sz="1800" b="1" dirty="0" smtClean="0">
                <a:cs typeface="Times New Roman" pitchFamily="18" charset="0"/>
              </a:rPr>
              <a:t>модуле распределенной обработки технической информации</a:t>
            </a:r>
            <a:r>
              <a:rPr lang="ru-RU" sz="1800" dirty="0" smtClean="0">
                <a:cs typeface="Times New Roman" pitchFamily="18" charset="0"/>
              </a:rPr>
              <a:t> для обработки бинарных дампов </a:t>
            </a:r>
            <a:r>
              <a:rPr lang="en-US" sz="1800" dirty="0" smtClean="0">
                <a:cs typeface="Times New Roman" pitchFamily="18" charset="0"/>
              </a:rPr>
              <a:t>BGP-</a:t>
            </a:r>
            <a:r>
              <a:rPr lang="ru-RU" sz="1800" dirty="0" smtClean="0">
                <a:cs typeface="Times New Roman" pitchFamily="18" charset="0"/>
              </a:rPr>
              <a:t>трафика в формате </a:t>
            </a:r>
            <a:r>
              <a:rPr lang="en-US" sz="1800" dirty="0" smtClean="0">
                <a:cs typeface="Times New Roman" pitchFamily="18" charset="0"/>
              </a:rPr>
              <a:t>MRT</a:t>
            </a:r>
            <a:r>
              <a:rPr lang="ru-RU" sz="1800" dirty="0" smtClean="0">
                <a:cs typeface="Times New Roman" pitchFamily="18" charset="0"/>
              </a:rPr>
              <a:t>.</a:t>
            </a:r>
          </a:p>
          <a:p>
            <a:pPr marL="542925" lvl="3" algn="just">
              <a:spcBef>
                <a:spcPts val="0"/>
              </a:spcBef>
              <a:spcAft>
                <a:spcPts val="600"/>
              </a:spcAft>
              <a:tabLst>
                <a:tab pos="449263" algn="l"/>
              </a:tabLst>
            </a:pPr>
            <a:endParaRPr lang="ru-RU" sz="1800" dirty="0" smtClean="0">
              <a:cs typeface="Times New Roman" pitchFamily="18" charset="0"/>
            </a:endParaRPr>
          </a:p>
        </p:txBody>
      </p:sp>
      <p:pic>
        <p:nvPicPr>
          <p:cNvPr id="9" name="Picture 2" descr="Hado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98838"/>
            <a:ext cx="2630388" cy="622526"/>
          </a:xfrm>
          <a:prstGeom prst="rect">
            <a:avLst/>
          </a:prstGeom>
          <a:noFill/>
        </p:spPr>
      </p:pic>
      <p:pic>
        <p:nvPicPr>
          <p:cNvPr id="10" name="Picture 2" descr="Solr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170474"/>
            <a:ext cx="2088232" cy="1151110"/>
          </a:xfrm>
          <a:prstGeom prst="rect">
            <a:avLst/>
          </a:prstGeom>
          <a:noFill/>
        </p:spPr>
      </p:pic>
      <p:pic>
        <p:nvPicPr>
          <p:cNvPr id="11" name="Picture 3" descr="C:\Users\permyakovr\Desktop\images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042" y="4394610"/>
            <a:ext cx="1674471" cy="30618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714612" y="3351440"/>
            <a:ext cx="57864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dirty="0" smtClean="0">
                <a:cs typeface="Times New Roman" pitchFamily="18" charset="0"/>
              </a:rPr>
              <a:t>.</a:t>
            </a:r>
            <a:r>
              <a:rPr lang="ru-RU" sz="1800" b="1" dirty="0" smtClean="0">
                <a:cs typeface="Times New Roman" pitchFamily="18" charset="0"/>
              </a:rPr>
              <a:t> </a:t>
            </a:r>
            <a:r>
              <a:rPr lang="ru-RU" sz="1800" b="1" dirty="0" err="1" smtClean="0">
                <a:cs typeface="Times New Roman" pitchFamily="18" charset="0"/>
              </a:rPr>
              <a:t>Нереляционное</a:t>
            </a:r>
            <a:r>
              <a:rPr lang="ru-RU" sz="1800" b="1" dirty="0" smtClean="0">
                <a:cs typeface="Times New Roman" pitchFamily="18" charset="0"/>
              </a:rPr>
              <a:t> хранилище справочной технической информации</a:t>
            </a:r>
            <a:r>
              <a:rPr lang="ru-RU" sz="1800" dirty="0" smtClean="0">
                <a:cs typeface="Times New Roman" pitchFamily="18" charset="0"/>
              </a:rPr>
              <a:t> Выполнено </a:t>
            </a:r>
            <a:r>
              <a:rPr lang="ru-RU" sz="1800" dirty="0" smtClean="0"/>
              <a:t>на базе </a:t>
            </a:r>
            <a:r>
              <a:rPr lang="en-US" sz="1800" dirty="0" smtClean="0"/>
              <a:t>open source </a:t>
            </a:r>
            <a:r>
              <a:rPr lang="ru-RU" sz="1800" dirty="0" smtClean="0"/>
              <a:t>платформы </a:t>
            </a:r>
            <a:r>
              <a:rPr lang="en-US" sz="1800" dirty="0" smtClean="0">
                <a:cs typeface="Times New Roman" pitchFamily="18" charset="0"/>
              </a:rPr>
              <a:t>Apache </a:t>
            </a:r>
            <a:r>
              <a:rPr lang="en-US" sz="1800" dirty="0" err="1" smtClean="0">
                <a:cs typeface="Times New Roman" pitchFamily="18" charset="0"/>
              </a:rPr>
              <a:t>Solr</a:t>
            </a:r>
            <a:r>
              <a:rPr lang="ru-RU" sz="1800" dirty="0" smtClean="0">
                <a:cs typeface="Times New Roman" pitchFamily="18" charset="0"/>
              </a:rPr>
              <a:t>, </a:t>
            </a:r>
            <a:r>
              <a:rPr lang="ru-RU" sz="1800" dirty="0" smtClean="0"/>
              <a:t>основанной на проекте </a:t>
            </a:r>
            <a:r>
              <a:rPr lang="en-US" sz="1800" dirty="0" smtClean="0">
                <a:cs typeface="Times New Roman" pitchFamily="18" charset="0"/>
              </a:rPr>
              <a:t>Apache </a:t>
            </a:r>
            <a:r>
              <a:rPr lang="en-US" sz="1800" dirty="0" err="1" smtClean="0">
                <a:cs typeface="Times New Roman" pitchFamily="18" charset="0"/>
              </a:rPr>
              <a:t>Lucene</a:t>
            </a:r>
            <a:r>
              <a:rPr lang="ru-RU" sz="1800" dirty="0" smtClean="0">
                <a:cs typeface="Times New Roman" pitchFamily="18" charset="0"/>
              </a:rPr>
              <a:t>  - </a:t>
            </a:r>
            <a:r>
              <a:rPr lang="ru-RU" sz="1800" dirty="0" smtClean="0"/>
              <a:t>библиотеке для высокоскоростного полнотекстового поиска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/>
            <a:endParaRPr lang="ru-RU" dirty="0"/>
          </a:p>
        </p:txBody>
      </p:sp>
      <p:graphicFrame>
        <p:nvGraphicFramePr>
          <p:cNvPr id="3075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44853119"/>
              </p:ext>
            </p:extLst>
          </p:nvPr>
        </p:nvGraphicFramePr>
        <p:xfrm>
          <a:off x="468678" y="1293794"/>
          <a:ext cx="8102228" cy="5303558"/>
        </p:xfrm>
        <a:graphic>
          <a:graphicData uri="http://schemas.openxmlformats.org/presentationml/2006/ole">
            <p:oleObj spid="_x0000_s68610" name="Visio" r:id="rId3" imgW="14554493" imgH="9517434" progId="Visio.Drawing.11">
              <p:embed/>
            </p:oleObj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3660" y="202853"/>
            <a:ext cx="9167659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lvl="1" algn="ctr">
              <a:defRPr/>
            </a:pP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Модель распределенной обработки «</a:t>
            </a:r>
            <a:r>
              <a:rPr lang="en-US" sz="2800" b="1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MapReduce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»</a:t>
            </a:r>
            <a:endParaRPr lang="ru-RU" sz="28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588224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Разработка макета ПАК «Надежда»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8572528" y="0"/>
            <a:ext cx="571472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23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/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3660" y="202853"/>
            <a:ext cx="9167659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lvl="1" algn="ctr">
              <a:defRPr/>
            </a:pP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Модель распределенной обработки «</a:t>
            </a:r>
            <a:r>
              <a:rPr lang="en-US" sz="2800" b="1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MapReduce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»</a:t>
            </a:r>
            <a:endParaRPr lang="ru-RU" sz="28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588224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Разработка макета ПАК «Надежда»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8572528" y="0"/>
            <a:ext cx="571472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24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7325" y="901480"/>
            <a:ext cx="6229350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/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3660" y="202853"/>
            <a:ext cx="9167659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lvl="1" algn="ctr">
              <a:defRPr/>
            </a:pP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Модель распределенной обработки «</a:t>
            </a:r>
            <a:r>
              <a:rPr lang="en-US" sz="2800" b="1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MapReduce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»</a:t>
            </a:r>
            <a:endParaRPr lang="ru-RU" sz="28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588224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Разработка макета ПАК «Надежда»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8572528" y="0"/>
            <a:ext cx="571472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25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30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0" y="954547"/>
            <a:ext cx="7239000" cy="536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/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3660" y="202853"/>
            <a:ext cx="9167659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lvl="1" algn="ctr">
              <a:defRPr/>
            </a:pP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Модель распределенной обработки «</a:t>
            </a:r>
            <a:r>
              <a:rPr lang="en-US" sz="2800" b="1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MapReduce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»</a:t>
            </a:r>
            <a:endParaRPr lang="ru-RU" sz="28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588224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Разработка макета ПАК «Надежда»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8572528" y="0"/>
            <a:ext cx="571472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26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4683" y="852496"/>
            <a:ext cx="7219950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/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3660" y="202853"/>
            <a:ext cx="9167659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lvl="1" algn="ctr">
              <a:defRPr/>
            </a:pP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Обработка данных в платформе </a:t>
            </a:r>
            <a:r>
              <a:rPr lang="en-US" sz="2800" b="1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Hadoop</a:t>
            </a:r>
            <a:endParaRPr lang="ru-RU" sz="28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588224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Разработка макета ПАК «Надежда»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8572528" y="0"/>
            <a:ext cx="571472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27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7" y="1142984"/>
            <a:ext cx="8572561" cy="5362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/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3660" y="202853"/>
            <a:ext cx="9167659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lvl="1" algn="ctr">
              <a:defRPr/>
            </a:pP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Обработка данных в платформе </a:t>
            </a:r>
            <a:r>
              <a:rPr lang="en-US" sz="2800" b="1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Hadoop</a:t>
            </a:r>
            <a:endParaRPr lang="ru-RU" sz="28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588224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Разработка макета ПАК «Надежда»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8572528" y="0"/>
            <a:ext cx="571472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28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5" y="928670"/>
            <a:ext cx="8429685" cy="5553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/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3660" y="202853"/>
            <a:ext cx="9167659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lvl="1" algn="ctr">
              <a:defRPr/>
            </a:pP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Обработка данных в платформе </a:t>
            </a:r>
            <a:r>
              <a:rPr lang="en-US" sz="2800" b="1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Hadoop</a:t>
            </a:r>
            <a:endParaRPr lang="ru-RU" sz="28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588224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Разработка макета ПАК «Надежда»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8572528" y="0"/>
            <a:ext cx="571472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29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4580" y="928670"/>
            <a:ext cx="8429684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4282" y="260648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Цель и задачи НИР «Надежда»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860514"/>
            <a:ext cx="864096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/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Задачи ООО «САЙТЭК»: </a:t>
            </a:r>
          </a:p>
          <a:p>
            <a:pPr lvl="0" algn="just">
              <a:spcAft>
                <a:spcPts val="1200"/>
              </a:spcAft>
              <a:tabLst>
                <a:tab pos="0" algn="l"/>
                <a:tab pos="266700" algn="l"/>
              </a:tabLst>
            </a:pPr>
            <a:r>
              <a:rPr lang="en-US" sz="2000" b="1" dirty="0" smtClean="0"/>
              <a:t>-</a:t>
            </a:r>
            <a:r>
              <a:rPr lang="ru-RU" sz="2000" b="1" dirty="0" smtClean="0"/>
              <a:t> провести испытания макета ПАК "Надежда" и адаптацию СПС макета по результатам испытаний. (п. 3.1.8. ТТЗ);</a:t>
            </a:r>
          </a:p>
          <a:p>
            <a:pPr lvl="0" algn="just" defTabSz="266700">
              <a:spcAft>
                <a:spcPts val="1200"/>
              </a:spcAft>
              <a:buFontTx/>
              <a:buChar char="-"/>
              <a:tabLst>
                <a:tab pos="0" algn="l"/>
                <a:tab pos="266700" algn="l"/>
              </a:tabLst>
            </a:pPr>
            <a:r>
              <a:rPr lang="ru-RU" sz="2000" b="1" dirty="0" smtClean="0"/>
              <a:t> провести подготовку специалистов Заказчика основам и приёмам работы с разработанными СПС (п. 3.1.9 ТТЗ);</a:t>
            </a:r>
          </a:p>
          <a:p>
            <a:pPr lvl="0" algn="just" defTabSz="266700">
              <a:spcAft>
                <a:spcPts val="1200"/>
              </a:spcAft>
              <a:buFontTx/>
              <a:buChar char="-"/>
              <a:tabLst>
                <a:tab pos="0" algn="l"/>
                <a:tab pos="266700" algn="l"/>
              </a:tabLst>
            </a:pPr>
            <a:r>
              <a:rPr lang="ru-RU" sz="2000" b="1" dirty="0" smtClean="0"/>
              <a:t> провести обобщение и оценку результатов исследований, разработать предложения по направлениям возможного совершенствования макета ПАК "Надежда» (п. 3.1.10 ТТЗ);</a:t>
            </a:r>
          </a:p>
          <a:p>
            <a:pPr algn="just" defTabSz="266700">
              <a:spcAft>
                <a:spcPts val="1200"/>
              </a:spcAft>
              <a:buFontTx/>
              <a:buChar char="-"/>
              <a:tabLst>
                <a:tab pos="0" algn="l"/>
                <a:tab pos="266700" algn="l"/>
              </a:tabLst>
            </a:pPr>
            <a:r>
              <a:rPr lang="ru-RU" sz="2000" b="1" dirty="0" smtClean="0"/>
              <a:t> разработать ОНТД по НИР "Надежда» (п. 3.1.11. ТТЗ).</a:t>
            </a:r>
          </a:p>
          <a:p>
            <a:pPr lvl="0" algn="just" defTabSz="266700">
              <a:spcAft>
                <a:spcPts val="1200"/>
              </a:spcAft>
              <a:buFontTx/>
              <a:buChar char="-"/>
              <a:tabLst>
                <a:tab pos="266700" algn="l"/>
              </a:tabLst>
            </a:pPr>
            <a:endParaRPr lang="ru-RU" sz="2000" b="1" dirty="0" smtClean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3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r"/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3660" y="202853"/>
            <a:ext cx="9167659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0" lvl="1" algn="ctr">
              <a:defRPr/>
            </a:pP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Обработка данных в платформе </a:t>
            </a:r>
            <a:r>
              <a:rPr lang="en-US" sz="2800" b="1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Hadoop</a:t>
            </a:r>
            <a:r>
              <a:rPr lang="en-US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(статистика обработки)</a:t>
            </a:r>
            <a:endParaRPr lang="ru-RU" sz="28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588224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Разработка макета ПАК «Надежда»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8572528" y="0"/>
            <a:ext cx="571472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30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28596" y="1071546"/>
          <a:ext cx="8358245" cy="5468112"/>
        </p:xfrm>
        <a:graphic>
          <a:graphicData uri="http://schemas.openxmlformats.org/drawingml/2006/table">
            <a:tbl>
              <a:tblPr/>
              <a:tblGrid>
                <a:gridCol w="1535861"/>
                <a:gridCol w="1071323"/>
                <a:gridCol w="783392"/>
                <a:gridCol w="1110018"/>
                <a:gridCol w="1071570"/>
                <a:gridCol w="1357322"/>
                <a:gridCol w="1428759"/>
              </a:tblGrid>
              <a:tr h="738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 операции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серверов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Объем входных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данных (.</a:t>
                      </a: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gz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объектов во входных данных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Объем выходных данных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объектов в выходных данных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Время обработки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4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Формирование справочника уникальных ASN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peerip_ASN.csv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3,52 GB 192 файла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910 млн.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694 MB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файл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49 130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5hrs, 18mins, 49sec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4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Формирование справочника источников </a:t>
                      </a: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source.csv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3,52 GB 192 файла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910 млн.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 KB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файл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780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2hrs, 44mins, 30sec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24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Формирование справочника уникальных подсетей и граничных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маршутизаторов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AS, 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peerip_prefix.csv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3,52 GB 192 файла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910 млн.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6,19 GB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файла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674 884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4hrs, 44mins, 16sec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85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Формирование   уникальных дуг из пар AS и их граничных маршрутизаторов, ведущих к подсетям, 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Peer</a:t>
                      </a: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_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AS</a:t>
                      </a: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_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Links</a:t>
                      </a: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_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prefix</a:t>
                      </a: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en-US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csv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3,52 GB 192 файла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910 млн.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60,8 GB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 файлов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1,4 млн.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6hrs, 05mins, 11sec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544" marR="535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85728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dirty="0" smtClean="0">
                <a:solidFill>
                  <a:srgbClr val="8A331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Модуль визуализации справочной технической информации (на базе </a:t>
            </a:r>
            <a:r>
              <a:rPr lang="en-US" sz="2800" dirty="0" smtClean="0">
                <a:solidFill>
                  <a:srgbClr val="8A331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Apache </a:t>
            </a:r>
            <a:r>
              <a:rPr lang="en-US" sz="2800" dirty="0" err="1" smtClean="0">
                <a:solidFill>
                  <a:srgbClr val="8A331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Solr</a:t>
            </a:r>
            <a:r>
              <a:rPr lang="ru-RU" sz="2800" dirty="0" smtClean="0">
                <a:solidFill>
                  <a:srgbClr val="8A331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, </a:t>
            </a:r>
            <a:r>
              <a:rPr lang="en-US" sz="2800" dirty="0" smtClean="0">
                <a:solidFill>
                  <a:srgbClr val="8A331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Apache </a:t>
            </a:r>
            <a:r>
              <a:rPr lang="en-US" sz="2800" dirty="0" err="1" smtClean="0">
                <a:solidFill>
                  <a:srgbClr val="8A331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Lucene</a:t>
            </a:r>
            <a:r>
              <a:rPr lang="ru-RU" sz="2800" dirty="0" smtClean="0">
                <a:solidFill>
                  <a:srgbClr val="8A331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)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31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588224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Дерево запросов с категориями</a:t>
            </a:r>
          </a:p>
        </p:txBody>
      </p:sp>
      <p:pic>
        <p:nvPicPr>
          <p:cNvPr id="136194" name="Рисунок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071546"/>
            <a:ext cx="8786874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85728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dirty="0" smtClean="0">
                <a:solidFill>
                  <a:srgbClr val="8A331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Модуль визуализации справочной технической информации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32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588224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Статистический отчет</a:t>
            </a:r>
          </a:p>
        </p:txBody>
      </p:sp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3" cstate="print"/>
          <a:srcRect t="6543"/>
          <a:stretch>
            <a:fillRect/>
          </a:stretch>
        </p:blipFill>
        <p:spPr bwMode="auto">
          <a:xfrm>
            <a:off x="142844" y="1268760"/>
            <a:ext cx="8858312" cy="4873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85728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dirty="0" smtClean="0">
                <a:solidFill>
                  <a:srgbClr val="8A331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Модуль визуализации справочной технической информации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33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588224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Отчет</a:t>
            </a:r>
          </a:p>
        </p:txBody>
      </p:sp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00108"/>
            <a:ext cx="850112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85728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dirty="0" smtClean="0">
                <a:solidFill>
                  <a:srgbClr val="8A331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Модуль визуализации справочной технической информации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34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588224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Представление информации на карте</a:t>
            </a:r>
          </a:p>
        </p:txBody>
      </p:sp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3" cstate="print"/>
          <a:srcRect t="6114"/>
          <a:stretch>
            <a:fillRect/>
          </a:stretch>
        </p:blipFill>
        <p:spPr bwMode="auto">
          <a:xfrm>
            <a:off x="214282" y="1124744"/>
            <a:ext cx="8786874" cy="523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85728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dirty="0" smtClean="0">
                <a:solidFill>
                  <a:srgbClr val="8A331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Модуль представления данных для визуализации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35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588224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Разработка макета ПАК «Надежда»</a:t>
            </a:r>
          </a:p>
        </p:txBody>
      </p:sp>
      <p:pic>
        <p:nvPicPr>
          <p:cNvPr id="134146" name="Рисунок 1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285860"/>
            <a:ext cx="857256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85728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dirty="0" smtClean="0">
                <a:solidFill>
                  <a:srgbClr val="8A331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Модуль представления данных для визуализации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36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588224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Разработка макета ПАК «Надежда»</a:t>
            </a:r>
          </a:p>
        </p:txBody>
      </p:sp>
      <p:pic>
        <p:nvPicPr>
          <p:cNvPr id="135170" name="Рисунок 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71546"/>
            <a:ext cx="842968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85728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dirty="0" smtClean="0">
                <a:solidFill>
                  <a:srgbClr val="8A331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Пр</a:t>
            </a:r>
            <a:r>
              <a:rPr lang="ru-RU" sz="2800" dirty="0" smtClean="0">
                <a:solidFill>
                  <a:srgbClr val="8A3310"/>
                </a:solidFill>
              </a:rPr>
              <a:t>едложения по развитию функциональных возможностей макета ПАК "Надежда"</a:t>
            </a:r>
            <a:endParaRPr lang="ru-RU" sz="2800" dirty="0" smtClean="0">
              <a:solidFill>
                <a:srgbClr val="8A331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37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900776"/>
            <a:ext cx="8286808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200" dirty="0" smtClean="0"/>
              <a:t> </a:t>
            </a:r>
            <a:r>
              <a:rPr lang="ru-RU" sz="2000" dirty="0" smtClean="0"/>
              <a:t>Расширение функциональности модуля отбора управляющей технической информации в части отбора служебной информации для определения местоположения точки наблюдения в терминах глобальной маршрутизации;</a:t>
            </a:r>
          </a:p>
          <a:p>
            <a:pPr algn="just">
              <a:buFont typeface="Wingdings" pitchFamily="2" charset="2"/>
              <a:buChar char="Ø"/>
            </a:pPr>
            <a:endParaRPr lang="ru-RU" sz="22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200" dirty="0" smtClean="0"/>
              <a:t> </a:t>
            </a:r>
            <a:r>
              <a:rPr lang="ru-RU" sz="2000" dirty="0" smtClean="0"/>
              <a:t>Адаптация модуля отбора управляющей технической информации для его интеграции в тракт обработки данных центров приема информации Заказчика;</a:t>
            </a:r>
          </a:p>
          <a:p>
            <a:pPr algn="just">
              <a:buFont typeface="Wingdings" pitchFamily="2" charset="2"/>
              <a:buChar char="Ø"/>
            </a:pPr>
            <a:endParaRPr lang="ru-RU" sz="20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/>
              <a:t>Повышение точности построения маршрутов за счёт дополнительных исходных данных, учитывающих </a:t>
            </a:r>
            <a:r>
              <a:rPr lang="ru-RU" sz="2000" dirty="0" err="1" smtClean="0"/>
              <a:t>междоменную</a:t>
            </a:r>
            <a:r>
              <a:rPr lang="ru-RU" sz="2000" dirty="0" smtClean="0"/>
              <a:t> маршрутизацию;</a:t>
            </a:r>
          </a:p>
          <a:p>
            <a:pPr algn="just">
              <a:buFont typeface="Wingdings" pitchFamily="2" charset="2"/>
              <a:buChar char="Ø"/>
            </a:pPr>
            <a:endParaRPr lang="ru-RU" sz="20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/>
              <a:t>Перевод базы данных маршрутизации на промышленную СУБД с развитыми механизмами загрузки, разбиения и репликации данных;</a:t>
            </a:r>
          </a:p>
          <a:p>
            <a:pPr algn="just">
              <a:buFont typeface="Wingdings" pitchFamily="2" charset="2"/>
              <a:buChar char="Ø"/>
            </a:pPr>
            <a:endParaRPr lang="ru-RU" sz="2000" dirty="0" smtClean="0"/>
          </a:p>
          <a:p>
            <a:pPr lvl="0" algn="just">
              <a:buFont typeface="Wingdings" pitchFamily="2" charset="2"/>
              <a:buChar char="Ø"/>
            </a:pPr>
            <a:r>
              <a:rPr lang="ru-RU" sz="2000" dirty="0" smtClean="0"/>
              <a:t>Подключение масштабируемой дисковой подсистемы для хранения и обработки данных.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395288" y="2276475"/>
            <a:ext cx="8353425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6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Демонстрация СПС </a:t>
            </a:r>
            <a:endParaRPr lang="en-US" sz="36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ru-RU" sz="36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макета </a:t>
            </a:r>
            <a:r>
              <a:rPr lang="ru-RU" sz="36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ПАК «Надежда»</a:t>
            </a:r>
            <a:endParaRPr lang="ru-RU" sz="36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smtClean="0">
                <a:solidFill>
                  <a:schemeClr val="bg1"/>
                </a:solidFill>
                <a:latin typeface="Arial" pitchFamily="34" charset="0"/>
              </a:rPr>
              <a:t>38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4282" y="260648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Цель и задачи НИР «Надежда»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14282" y="571480"/>
            <a:ext cx="864096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/>
            <a:endParaRPr lang="ru-RU" sz="20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marL="457200" indent="-457200" algn="just"/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Задачи</a:t>
            </a:r>
            <a:r>
              <a:rPr lang="en-US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ru-RU" sz="2000" b="1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РзнФ</a:t>
            </a: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ФГУП «</a:t>
            </a:r>
            <a:r>
              <a:rPr lang="ru-RU" sz="2000" b="1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ЦентрИнформ</a:t>
            </a: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» (СЧ НИР, шифр «</a:t>
            </a:r>
            <a:r>
              <a:rPr lang="ru-RU" sz="2000" b="1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Надежда-Ц</a:t>
            </a: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»): </a:t>
            </a:r>
          </a:p>
          <a:p>
            <a:pPr marL="177800" indent="-177800" algn="just">
              <a:spcAft>
                <a:spcPts val="1200"/>
              </a:spcAft>
              <a:buFontTx/>
              <a:buChar char="-"/>
            </a:pPr>
            <a:r>
              <a:rPr lang="ru-RU" sz="2000" b="1" dirty="0" smtClean="0"/>
              <a:t> исследовать современные протоколы динамической маршрутизации трафика между доменами маршрутизации (автономными системами) сети Интернет (п. 3.1.1. ТТЗ);</a:t>
            </a:r>
          </a:p>
          <a:p>
            <a:pPr marL="177800" lvl="0" indent="-177800" algn="just">
              <a:spcAft>
                <a:spcPts val="1200"/>
              </a:spcAft>
              <a:buFontTx/>
              <a:buChar char="-"/>
            </a:pPr>
            <a:r>
              <a:rPr lang="ru-RU" sz="2000" b="1" dirty="0" smtClean="0"/>
              <a:t> исследовать возможности отбора управляющей технической информации о маршрутизации трафика между доменами маршрутизации из магистральных каналов (п. 3.1.3. ТТЗ);</a:t>
            </a:r>
          </a:p>
          <a:p>
            <a:pPr marL="177800" lvl="0" indent="-177800" algn="just">
              <a:spcAft>
                <a:spcPts val="1200"/>
              </a:spcAft>
              <a:buFontTx/>
              <a:buChar char="-"/>
            </a:pPr>
            <a:r>
              <a:rPr lang="ru-RU" sz="2000" b="1" dirty="0" smtClean="0"/>
              <a:t> разработать методы выявления допустимых маршрутов передачи трафика между заданными узлами в сети Интернет на основе анализа доступной технической информации (п. 3.1.4. ТТЗ);</a:t>
            </a:r>
          </a:p>
          <a:p>
            <a:pPr marL="177800" lvl="0" indent="-177800" algn="just">
              <a:buFontTx/>
              <a:buChar char="-"/>
            </a:pPr>
            <a:r>
              <a:rPr lang="ru-RU" sz="2000" b="1" dirty="0" smtClean="0"/>
              <a:t>разработать методы ранжирования допустимых маршрутов передачи трафика в соответствии с выбранными условиями </a:t>
            </a:r>
          </a:p>
          <a:p>
            <a:pPr marL="177800" lvl="0" indent="-177800" algn="just"/>
            <a:r>
              <a:rPr lang="ru-RU" sz="2000" b="1" dirty="0" smtClean="0"/>
              <a:t>(п. 3.1.5. ТТЗ);</a:t>
            </a:r>
          </a:p>
          <a:p>
            <a:pPr marL="177800" indent="-177800" algn="just">
              <a:spcAft>
                <a:spcPts val="1200"/>
              </a:spcAft>
              <a:buFontTx/>
              <a:buChar char="-"/>
            </a:pPr>
            <a:r>
              <a:rPr lang="ru-RU" sz="2000" b="1" dirty="0" smtClean="0"/>
              <a:t>создать фрагмент макета ПАК «Надежда» (ПАК «</a:t>
            </a:r>
            <a:r>
              <a:rPr lang="ru-RU" sz="2000" b="1" dirty="0" err="1" smtClean="0"/>
              <a:t>Надежда-Ц</a:t>
            </a:r>
            <a:r>
              <a:rPr lang="ru-RU" sz="2000" b="1" dirty="0" smtClean="0"/>
              <a:t>»), провести его испытания и обучение пользователей </a:t>
            </a:r>
          </a:p>
          <a:p>
            <a:pPr marL="177800" indent="-177800" algn="just">
              <a:spcAft>
                <a:spcPts val="1200"/>
              </a:spcAft>
            </a:pPr>
            <a:r>
              <a:rPr lang="ru-RU" sz="2000" b="1" dirty="0" smtClean="0"/>
              <a:t>(п. 3.1.7, 3.1.8, 3.1.9 ТТЗ).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4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4282" y="260648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Цель и задачи НИР «Надежда»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860514"/>
            <a:ext cx="8821644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/>
            <a:endParaRPr lang="ru-RU" sz="20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Задачи ООО «Институт проблем безопасности и анализа информации» (СЧ НИР шифр «</a:t>
            </a:r>
            <a:r>
              <a:rPr lang="ru-RU" sz="2000" b="1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Надежда-И</a:t>
            </a: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»): </a:t>
            </a:r>
          </a:p>
          <a:p>
            <a:pPr lvl="0" algn="just">
              <a:spcAft>
                <a:spcPts val="1200"/>
              </a:spcAft>
              <a:buFontTx/>
              <a:buChar char="-"/>
            </a:pPr>
            <a:r>
              <a:rPr lang="ru-RU" sz="2000" b="1" dirty="0" smtClean="0"/>
              <a:t> разработать методы визуализации маршрутов передачи трафика       с учетом результатов их ранжирования (п. 3.1.6. ТТЗ);</a:t>
            </a:r>
          </a:p>
          <a:p>
            <a:pPr marL="88900" indent="-88900" algn="l">
              <a:spcAft>
                <a:spcPts val="1200"/>
              </a:spcAft>
              <a:buFontTx/>
              <a:buChar char="-"/>
            </a:pPr>
            <a:r>
              <a:rPr lang="ru-RU" sz="2000" b="1" dirty="0" smtClean="0"/>
              <a:t> создать фрагмент макета ПАК «Надежда» (макет ПК «</a:t>
            </a:r>
            <a:r>
              <a:rPr lang="ru-RU" sz="2000" b="1" dirty="0" err="1" smtClean="0"/>
              <a:t>Надежда-И</a:t>
            </a:r>
            <a:r>
              <a:rPr lang="ru-RU" sz="2000" b="1" dirty="0" smtClean="0"/>
              <a:t>»), провести его испытания и обучение пользователей (п. 3.1.7, 3.1.8, 3.1.9 ТТЗ).</a:t>
            </a:r>
          </a:p>
          <a:p>
            <a:pPr marL="88900" lvl="0" indent="-88900" algn="l">
              <a:spcAft>
                <a:spcPts val="1200"/>
              </a:spcAft>
            </a:pPr>
            <a:endParaRPr lang="ru-RU" sz="20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5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366690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Основные результаты НИР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6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138676" y="332656"/>
            <a:ext cx="8753804" cy="60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spcAft>
                <a:spcPts val="600"/>
              </a:spcAft>
              <a:buAutoNum type="arabicPeriod"/>
            </a:pPr>
            <a:endParaRPr lang="ru-RU" sz="2000" b="1" dirty="0" smtClean="0"/>
          </a:p>
          <a:p>
            <a:pPr marL="457200" indent="-457200" algn="just">
              <a:spcAft>
                <a:spcPts val="1200"/>
              </a:spcAft>
              <a:buFontTx/>
              <a:buAutoNum type="arabicPeriod"/>
            </a:pPr>
            <a:endParaRPr lang="ru-RU" sz="1800" dirty="0" smtClean="0"/>
          </a:p>
          <a:p>
            <a:pPr marL="457200" indent="-457200" algn="just">
              <a:spcAft>
                <a:spcPts val="1200"/>
              </a:spcAft>
              <a:buFontTx/>
              <a:buAutoNum type="arabicPeriod"/>
            </a:pPr>
            <a:r>
              <a:rPr lang="ru-RU" sz="1800" dirty="0" smtClean="0"/>
              <a:t>Выполнено исследование современных протоколов динамической маршрутизации трафика между доменами маршрутизации сети Интернет. </a:t>
            </a:r>
          </a:p>
          <a:p>
            <a:pPr marL="457200" indent="-457200" algn="just">
              <a:spcAft>
                <a:spcPts val="1200"/>
              </a:spcAft>
            </a:pPr>
            <a:r>
              <a:rPr lang="ru-RU" sz="1800" b="1" dirty="0" smtClean="0"/>
              <a:t>	Результат:</a:t>
            </a:r>
            <a:r>
              <a:rPr lang="ru-RU" sz="1800" dirty="0" smtClean="0"/>
              <a:t> </a:t>
            </a:r>
          </a:p>
          <a:p>
            <a:pPr marL="457200" indent="-457200"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800" dirty="0" smtClean="0"/>
              <a:t>исследован протокол </a:t>
            </a:r>
            <a:r>
              <a:rPr lang="ru-RU" sz="1800" dirty="0" err="1" smtClean="0"/>
              <a:t>междоменной</a:t>
            </a:r>
            <a:r>
              <a:rPr lang="ru-RU" sz="1800" dirty="0" smtClean="0"/>
              <a:t> маршрутизации BGP;</a:t>
            </a:r>
          </a:p>
          <a:p>
            <a:pPr marL="457200" indent="-457200"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800" dirty="0" smtClean="0"/>
              <a:t>описаны различия </a:t>
            </a:r>
            <a:r>
              <a:rPr lang="en-US" sz="1800" dirty="0" err="1" smtClean="0"/>
              <a:t>iBGP</a:t>
            </a:r>
            <a:r>
              <a:rPr lang="en-US" sz="1800" dirty="0" smtClean="0"/>
              <a:t> </a:t>
            </a:r>
            <a:r>
              <a:rPr lang="ru-RU" sz="1800" dirty="0" smtClean="0"/>
              <a:t>и </a:t>
            </a:r>
            <a:r>
              <a:rPr lang="en-US" sz="1800" dirty="0" err="1" smtClean="0"/>
              <a:t>eBGP</a:t>
            </a:r>
            <a:r>
              <a:rPr lang="ru-RU" sz="1800" dirty="0" smtClean="0"/>
              <a:t>;</a:t>
            </a:r>
          </a:p>
          <a:p>
            <a:pPr marL="457200" indent="-457200"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800" dirty="0" smtClean="0"/>
              <a:t>рассмотрены угрозы и атак на протокол </a:t>
            </a:r>
            <a:r>
              <a:rPr lang="en-US" sz="1800" dirty="0" smtClean="0"/>
              <a:t>BGP</a:t>
            </a:r>
            <a:r>
              <a:rPr lang="ru-RU" sz="1800" dirty="0" smtClean="0"/>
              <a:t>;</a:t>
            </a:r>
          </a:p>
          <a:p>
            <a:pPr marL="457200" indent="-457200"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800" dirty="0" smtClean="0"/>
              <a:t>проанализированы типы и коды сообщений </a:t>
            </a:r>
            <a:r>
              <a:rPr lang="en-US" sz="1800" dirty="0" smtClean="0"/>
              <a:t>ICMP.</a:t>
            </a:r>
          </a:p>
          <a:p>
            <a:pPr marL="457200" indent="-457200" algn="just">
              <a:spcAft>
                <a:spcPts val="1200"/>
              </a:spcAft>
            </a:pPr>
            <a:endParaRPr lang="ru-RU" sz="1800" dirty="0" smtClean="0"/>
          </a:p>
          <a:p>
            <a:pPr marL="457200" indent="-457200" algn="just">
              <a:spcAft>
                <a:spcPts val="1200"/>
              </a:spcAft>
            </a:pPr>
            <a:r>
              <a:rPr lang="ru-RU" sz="1800" dirty="0" smtClean="0"/>
              <a:t>2. 	Выполнено исследование доступных источников технической информации о маршрутизации трафика, состава и структуры публикуемых данных, Описаны технические условия доступа к источникам и стоимость соответствующих услуг (описание приведено в </a:t>
            </a:r>
            <a:r>
              <a:rPr lang="ru-RU" sz="1800" dirty="0" smtClean="0">
                <a:solidFill>
                  <a:srgbClr val="8A3310"/>
                </a:solidFill>
              </a:rPr>
              <a:t>главе 2</a:t>
            </a:r>
            <a:r>
              <a:rPr lang="ru-RU" sz="1800" dirty="0" smtClean="0"/>
              <a:t> первой части заключительного отчета).</a:t>
            </a:r>
          </a:p>
          <a:p>
            <a:pPr marL="457200" indent="-457200" algn="just">
              <a:spcAft>
                <a:spcPts val="1200"/>
              </a:spcAft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14290"/>
            <a:ext cx="8894948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Источники </a:t>
            </a:r>
            <a:r>
              <a:rPr lang="ru-RU" sz="2800" b="1" dirty="0" smtClean="0">
                <a:solidFill>
                  <a:srgbClr val="8A3310"/>
                </a:solidFill>
              </a:rPr>
              <a:t>технической информации</a:t>
            </a:r>
          </a:p>
          <a:p>
            <a:pPr lvl="0" algn="ctr"/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7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428564" y="571480"/>
            <a:ext cx="8715436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spcAft>
                <a:spcPts val="600"/>
              </a:spcAft>
              <a:buAutoNum type="arabicPeriod"/>
            </a:pPr>
            <a:endParaRPr lang="ru-RU" sz="2000" b="1" dirty="0" smtClean="0"/>
          </a:p>
          <a:p>
            <a:pPr marL="457200" lvl="0" indent="-457200" algn="just"/>
            <a:endParaRPr lang="ru-RU" sz="1800" b="1" dirty="0" smtClean="0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Состав и структура сведений источников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5720" y="500042"/>
            <a:ext cx="8643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800" b="1" dirty="0" smtClean="0"/>
              <a:t>Организации-источники информации, которые осуществляют управление, анализ функционирования и координацию сети Интернет:</a:t>
            </a:r>
            <a:endParaRPr lang="ru-RU" sz="1800" dirty="0"/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357158" y="1214422"/>
          <a:ext cx="8640960" cy="499336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71900"/>
                <a:gridCol w="5069060"/>
              </a:tblGrid>
              <a:tr h="3299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Название источника</a:t>
                      </a:r>
                      <a:endParaRPr lang="ru-RU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Сфера деятельности </a:t>
                      </a:r>
                      <a:endParaRPr lang="ru-RU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18147"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Internet Corporation for Assigned Names and Numbers (ICANN) </a:t>
                      </a:r>
                      <a:endParaRPr lang="ru-RU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координация системы доменных имен (DNS). 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541592">
                <a:tc>
                  <a:txBody>
                    <a:bodyPr/>
                    <a:lstStyle/>
                    <a:p>
                      <a:r>
                        <a:rPr lang="x-none" sz="1800" b="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Internet Assigned Numbers Authority </a:t>
                      </a: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x-none" sz="1800" b="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IANA</a:t>
                      </a: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8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глобальная координация системы адресации сети Интернет;</a:t>
                      </a:r>
                    </a:p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выдача номеров автономных систем.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82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800" b="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Regional Internet Registries (RIR’s)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вопросы адресации и маршрутизации в сети Интернет;</a:t>
                      </a:r>
                    </a:p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выделение и регистрация номеров автономных систем и IP-адресов.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8219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Resource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Organization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NRO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представление интересов RIR,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организации их глобального взаимодействия;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определение глобальной политики распределения ресурсов маршрутизации в сети Интернет;</a:t>
                      </a:r>
                    </a:p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ведение перечня делегированных и распределенных ресурсов маршрутизации в сети Интернет. 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14290"/>
            <a:ext cx="8894948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Источники </a:t>
            </a:r>
            <a:r>
              <a:rPr lang="ru-RU" sz="2800" b="1" dirty="0" smtClean="0">
                <a:solidFill>
                  <a:srgbClr val="8A3310"/>
                </a:solidFill>
              </a:rPr>
              <a:t>технической информации</a:t>
            </a:r>
          </a:p>
          <a:p>
            <a:pPr lvl="0" algn="ctr"/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8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428564" y="571480"/>
            <a:ext cx="8715436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spcAft>
                <a:spcPts val="600"/>
              </a:spcAft>
              <a:buAutoNum type="arabicPeriod"/>
            </a:pPr>
            <a:endParaRPr lang="ru-RU" sz="2000" b="1" dirty="0" smtClean="0"/>
          </a:p>
          <a:p>
            <a:pPr marL="457200" lvl="0" indent="-457200" algn="just"/>
            <a:endParaRPr lang="ru-RU" sz="1800" b="1" dirty="0" smtClean="0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Состав и структура сведений источников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7158" y="500042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800" b="1" dirty="0" smtClean="0"/>
              <a:t>Исследовательские  проекты  национальных образовательных учреждений и научных сообществ, такие как:</a:t>
            </a:r>
            <a:endParaRPr lang="ru-RU" sz="1800" b="1" dirty="0"/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14282" y="1142985"/>
          <a:ext cx="8429684" cy="54153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484565"/>
                <a:gridCol w="4945119"/>
              </a:tblGrid>
              <a:tr h="3039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Название источника</a:t>
                      </a:r>
                      <a:endParaRPr lang="ru-RU" sz="17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Характер информации</a:t>
                      </a:r>
                      <a:endParaRPr lang="ru-RU" sz="17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0107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700" b="1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Merit Network Inc.</a:t>
                      </a:r>
                      <a:endParaRPr lang="ru-RU" sz="17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7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свободно распространяемые сервера базы данных  реестра маршрутизации   (</a:t>
                      </a:r>
                      <a:r>
                        <a:rPr lang="en-US" sz="17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IRRd</a:t>
                      </a:r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 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англ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Internet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Routing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Registry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database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server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);</a:t>
                      </a:r>
                      <a:endParaRPr lang="ru-RU" sz="1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0107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University of Oregon Route Views Project</a:t>
                      </a:r>
                      <a:endParaRPr lang="ru-RU" sz="17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7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данные о маршрутизации трафика в сети Интернет с использованием различного программного обеспечения и территориально распределенных точек сбора;</a:t>
                      </a:r>
                      <a:endParaRPr lang="ru-RU" sz="1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7580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CIDR</a:t>
                      </a:r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Report Project</a:t>
                      </a:r>
                      <a:endParaRPr lang="ru-RU" sz="17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7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отчеты </a:t>
                      </a:r>
                      <a:r>
                        <a:rPr lang="ru-RU" sz="17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CIDR-Report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 маршрутизации трафика в сети Интернет;</a:t>
                      </a:r>
                      <a:endParaRPr lang="ru-RU" sz="1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505393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Internet</a:t>
                      </a:r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7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System</a:t>
                      </a: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7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Consor</a:t>
                      </a: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ru-RU" sz="17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ium</a:t>
                      </a:r>
                      <a:r>
                        <a:rPr lang="ru-RU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7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ISC) </a:t>
                      </a:r>
                      <a:endParaRPr lang="ru-RU" sz="17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результаты обследования доменов сети Интернет; </a:t>
                      </a:r>
                      <a:endParaRPr lang="ru-RU" sz="1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7580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MaxMind</a:t>
                      </a:r>
                      <a:endParaRPr lang="ru-RU" sz="17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7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наборы </a:t>
                      </a: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данных,</a:t>
                      </a:r>
                      <a:r>
                        <a:rPr lang="ru-RU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содержащих организационную и географическую привязку </a:t>
                      </a:r>
                      <a:r>
                        <a:rPr lang="en-US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 </a:t>
                      </a:r>
                      <a:r>
                        <a:rPr lang="ru-RU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адресов;</a:t>
                      </a:r>
                      <a:endParaRPr lang="ru-RU" sz="1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1010786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TeleGeography</a:t>
                      </a:r>
                      <a:endParaRPr lang="ru-RU" sz="17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исследования рынка телекоммуникационных услуг и  компиляция информации в  виде онлайновых отчетов и баз данных.</a:t>
                      </a:r>
                      <a:endParaRPr lang="ru-RU" sz="17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428604"/>
            <a:ext cx="8894948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Детализация собираемой с источников </a:t>
            </a:r>
            <a:r>
              <a:rPr lang="ru-RU" sz="2800" b="1" dirty="0" smtClean="0">
                <a:solidFill>
                  <a:srgbClr val="8A3310"/>
                </a:solidFill>
              </a:rPr>
              <a:t>технической информации</a:t>
            </a:r>
          </a:p>
          <a:p>
            <a:pPr lvl="0" algn="ctr"/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9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428564" y="571480"/>
            <a:ext cx="8715436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spcAft>
                <a:spcPts val="600"/>
              </a:spcAft>
              <a:buAutoNum type="arabicPeriod"/>
            </a:pPr>
            <a:endParaRPr lang="ru-RU" sz="2000" b="1" dirty="0" smtClean="0"/>
          </a:p>
          <a:p>
            <a:pPr marL="457200" lvl="0" indent="-457200" algn="just"/>
            <a:endParaRPr lang="ru-RU" sz="1800" b="1" dirty="0" smtClean="0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Состав и структура сведений источников</a:t>
            </a: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395536" y="1152948"/>
          <a:ext cx="8429684" cy="465231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96344"/>
                <a:gridCol w="5333340"/>
              </a:tblGrid>
              <a:tr h="3355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Название источника</a:t>
                      </a:r>
                      <a:endParaRPr lang="ru-RU" sz="17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Характер информации</a:t>
                      </a:r>
                      <a:endParaRPr lang="ru-RU" sz="17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125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NRO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http://www.nro.net/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Перечень делегированных и распределенных ресурсов сети Интернет  (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IPv4/IPv6 -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адреса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ASN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http://www.nro.net/statistics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798386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RIPE NCC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5"/>
                        </a:rPr>
                        <a:t>www.ripe.net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Дампы BGP трафика в формате MRT (</a:t>
                      </a:r>
                      <a:r>
                        <a:rPr lang="en-US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http</a:t>
                      </a:r>
                      <a:r>
                        <a:rPr lang="ru-RU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://</a:t>
                      </a:r>
                      <a:r>
                        <a:rPr lang="en-US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www</a:t>
                      </a:r>
                      <a:r>
                        <a:rPr lang="ru-RU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.</a:t>
                      </a:r>
                      <a:r>
                        <a:rPr lang="en-US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ripe</a:t>
                      </a:r>
                      <a:r>
                        <a:rPr lang="ru-RU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.</a:t>
                      </a:r>
                      <a:r>
                        <a:rPr lang="en-US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net</a:t>
                      </a:r>
                      <a:r>
                        <a:rPr lang="ru-RU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/</a:t>
                      </a:r>
                      <a:r>
                        <a:rPr lang="en-US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data</a:t>
                      </a:r>
                      <a:r>
                        <a:rPr lang="ru-RU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-</a:t>
                      </a:r>
                      <a:r>
                        <a:rPr lang="en-US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tools</a:t>
                      </a:r>
                      <a:r>
                        <a:rPr lang="ru-RU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/</a:t>
                      </a:r>
                      <a:r>
                        <a:rPr lang="en-US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stats</a:t>
                      </a:r>
                      <a:r>
                        <a:rPr lang="ru-RU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/</a:t>
                      </a:r>
                      <a:r>
                        <a:rPr lang="en-US" sz="160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ris</a:t>
                      </a:r>
                      <a:r>
                        <a:rPr lang="ru-RU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/</a:t>
                      </a:r>
                      <a:r>
                        <a:rPr lang="en-US" sz="160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ris</a:t>
                      </a:r>
                      <a:r>
                        <a:rPr lang="ru-RU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-</a:t>
                      </a:r>
                      <a:r>
                        <a:rPr lang="en-US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raw</a:t>
                      </a:r>
                      <a:r>
                        <a:rPr lang="ru-RU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-</a:t>
                      </a:r>
                      <a:r>
                        <a:rPr lang="en-US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data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БД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IRR</a:t>
                      </a:r>
                      <a:r>
                        <a:rPr lang="ru-RU" sz="16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RIPE 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DB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6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7"/>
                        </a:rPr>
                        <a:t>ftp://ftp.ripe.net/ripe/dbase/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WHOIS Service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источник недостающих данных 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IRR</a:t>
                      </a: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8"/>
                        </a:rPr>
                        <a:t>https://apps.db.ripe.net/search/query.html</a:t>
                      </a:r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6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5982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600" b="1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Merit Network Inc.</a:t>
                      </a:r>
                      <a:endParaRPr lang="ru-RU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9"/>
                        </a:rPr>
                        <a:t>http://www.merit.edu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БД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IRR: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RADb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JPIRR, level3 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т.д.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0"/>
                        </a:rPr>
                        <a:t>ftp://ftp.radb.net/radb/dbase/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7437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University of Oregon Route Views Project</a:t>
                      </a:r>
                      <a:endParaRPr lang="ru-RU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http://www.routeviews.org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Дампы BGP трафика в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формате MRT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(</a:t>
                      </a:r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2"/>
                        </a:rPr>
                        <a:t>http</a:t>
                      </a:r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2"/>
                        </a:rPr>
                        <a:t>://</a:t>
                      </a:r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2"/>
                        </a:rPr>
                        <a:t>archive</a:t>
                      </a:r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2"/>
                        </a:rPr>
                        <a:t>.</a:t>
                      </a:r>
                      <a:r>
                        <a:rPr lang="en-US" sz="180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2"/>
                        </a:rPr>
                        <a:t>routeviews</a:t>
                      </a:r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2"/>
                        </a:rPr>
                        <a:t>.</a:t>
                      </a:r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2"/>
                        </a:rPr>
                        <a:t>org</a:t>
                      </a:r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2"/>
                        </a:rPr>
                        <a:t>/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7900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CIDR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Report Project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3"/>
                        </a:rPr>
                        <a:t>http://www.cidr-report.org/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 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Аналитические отчеты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 маршрутизации трафика: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3"/>
                        </a:rPr>
                        <a:t>CIDR-Report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4"/>
                        </a:rPr>
                        <a:t>Autonomous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4"/>
                        </a:rPr>
                        <a:t>System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4"/>
                        </a:rPr>
                        <a:t>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4"/>
                        </a:rPr>
                        <a:t>number-to-name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5"/>
                        </a:rPr>
                        <a:t>Report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5"/>
                        </a:rPr>
                        <a:t>for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15"/>
                        </a:rPr>
                        <a:t> ASN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блон">
  <a:themeElements>
    <a:clrScheme name="Шаблон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5CB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5CB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Шаблон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29377</TotalTime>
  <Words>2624</Words>
  <Application>Microsoft Office PowerPoint</Application>
  <PresentationFormat>Экран (4:3)</PresentationFormat>
  <Paragraphs>409</Paragraphs>
  <Slides>38</Slides>
  <Notes>26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0" baseType="lpstr">
      <vt:lpstr>Шаблон</vt:lpstr>
      <vt:lpstr>Visio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 Краюшкин</dc:creator>
  <cp:lastModifiedBy>Vakhromeev</cp:lastModifiedBy>
  <cp:revision>2793</cp:revision>
  <dcterms:created xsi:type="dcterms:W3CDTF">2004-08-30T16:01:02Z</dcterms:created>
  <dcterms:modified xsi:type="dcterms:W3CDTF">2014-10-29T09:10:04Z</dcterms:modified>
</cp:coreProperties>
</file>